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304" r:id="rId3"/>
    <p:sldId id="305" r:id="rId4"/>
    <p:sldId id="307" r:id="rId5"/>
    <p:sldId id="308" r:id="rId6"/>
    <p:sldId id="270" r:id="rId7"/>
    <p:sldId id="300" r:id="rId8"/>
    <p:sldId id="301" r:id="rId9"/>
    <p:sldId id="303" r:id="rId10"/>
    <p:sldId id="309" r:id="rId11"/>
    <p:sldId id="310" r:id="rId12"/>
    <p:sldId id="311" r:id="rId13"/>
    <p:sldId id="269" r:id="rId1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72">
          <p15:clr>
            <a:srgbClr val="A4A3A4"/>
          </p15:clr>
        </p15:guide>
        <p15:guide id="2" pos="41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FFFF"/>
    <a:srgbClr val="000000"/>
    <a:srgbClr val="ECC216"/>
    <a:srgbClr val="4179B2"/>
    <a:srgbClr val="E42131"/>
    <a:srgbClr val="B0CAC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25400" cap="flat">
              <a:solidFill>
                <a:srgbClr val="66635E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D6D5CB"/>
              </a:solidFill>
              <a:prstDash val="solid"/>
              <a:miter lim="400000"/>
            </a:ln>
          </a:left>
          <a:right>
            <a:ln w="12700" cap="flat">
              <a:solidFill>
                <a:srgbClr val="D6D5CB"/>
              </a:solidFill>
              <a:prstDash val="solid"/>
              <a:miter lim="400000"/>
            </a:ln>
          </a:right>
          <a:top>
            <a:ln w="12700" cap="flat">
              <a:solidFill>
                <a:srgbClr val="D6D5CB"/>
              </a:solidFill>
              <a:prstDash val="solid"/>
              <a:miter lim="400000"/>
            </a:ln>
          </a:top>
          <a:bottom>
            <a:ln w="12700" cap="flat">
              <a:solidFill>
                <a:srgbClr val="D6D5CB"/>
              </a:solidFill>
              <a:prstDash val="solid"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EADA0"/>
              </a:solidFill>
              <a:prstDash val="solid"/>
              <a:miter lim="400000"/>
            </a:ln>
          </a:left>
          <a:right>
            <a:ln w="12700" cap="flat">
              <a:solidFill>
                <a:srgbClr val="AEADA0"/>
              </a:solidFill>
              <a:prstDash val="solid"/>
              <a:miter lim="400000"/>
            </a:ln>
          </a:right>
          <a:top>
            <a:ln w="12700" cap="flat">
              <a:solidFill>
                <a:srgbClr val="AEADA0"/>
              </a:solidFill>
              <a:prstDash val="solid"/>
              <a:miter lim="400000"/>
            </a:ln>
          </a:top>
          <a:bottom>
            <a:ln w="12700" cap="flat">
              <a:solidFill>
                <a:srgbClr val="AEADA0"/>
              </a:solidFill>
              <a:prstDash val="solid"/>
              <a:miter lim="400000"/>
            </a:ln>
          </a:bottom>
          <a:insideH>
            <a:ln w="12700" cap="flat">
              <a:solidFill>
                <a:srgbClr val="AEADA0"/>
              </a:solidFill>
              <a:prstDash val="solid"/>
              <a:miter lim="400000"/>
            </a:ln>
          </a:insideH>
          <a:insideV>
            <a:ln w="12700" cap="flat">
              <a:solidFill>
                <a:srgbClr val="AEADA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83827D"/>
              </a:solidFill>
              <a:prstDash val="solid"/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flat">
              <a:solidFill>
                <a:srgbClr val="83827D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flat">
              <a:solidFill>
                <a:srgbClr val="83827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3827D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81837" autoAdjust="0"/>
  </p:normalViewPr>
  <p:slideViewPr>
    <p:cSldViewPr snapToGrid="0">
      <p:cViewPr varScale="1">
        <p:scale>
          <a:sx n="87" d="100"/>
          <a:sy n="87" d="100"/>
        </p:scale>
        <p:origin x="-1757" y="-101"/>
      </p:cViewPr>
      <p:guideLst>
        <p:guide orient="horz" pos="3072"/>
        <p:guide pos="4101"/>
      </p:guideLst>
    </p:cSldViewPr>
  </p:slideViewPr>
  <p:outlineViewPr>
    <p:cViewPr>
      <p:scale>
        <a:sx n="33" d="100"/>
        <a:sy n="33" d="100"/>
      </p:scale>
      <p:origin x="0" y="4565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7788" cy="7373778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81831263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4777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30625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54778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4777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4777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4777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4777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4777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blipFill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1422400" y="5245100"/>
            <a:ext cx="10541000" cy="26289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Calibri" pitchFamily="34" charset="0"/>
                <a:ea typeface="+mj-ea"/>
                <a:cs typeface="Calibri" pitchFamily="34" charset="0"/>
                <a:sym typeface="Helvetica Neue Bold Condense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22400" y="7861300"/>
            <a:ext cx="10541000" cy="13716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Calibri" pitchFamily="34" charset="0"/>
                <a:ea typeface="+mj-ea"/>
                <a:cs typeface="Calibri" pitchFamily="34" charset="0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Calibri" pitchFamily="34" charset="0"/>
                <a:ea typeface="+mj-ea"/>
                <a:cs typeface="Calibri" pitchFamily="34" charset="0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Calibri" pitchFamily="34" charset="0"/>
                <a:ea typeface="+mj-ea"/>
                <a:cs typeface="Calibri" pitchFamily="34" charset="0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Calibri" pitchFamily="34" charset="0"/>
                <a:ea typeface="+mj-ea"/>
                <a:cs typeface="Calibri" pitchFamily="34" charset="0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Calibri" pitchFamily="34" charset="0"/>
                <a:ea typeface="+mj-ea"/>
                <a:cs typeface="Calibri" pitchFamily="34" charset="0"/>
                <a:sym typeface="Helvetica Neue Bold Condensed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8912" y="9474200"/>
            <a:ext cx="314189" cy="318036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1 Up">
    <p:bg>
      <p:bgPr>
        <a:blipFill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Line"/>
          <p:cNvSpPr/>
          <p:nvPr/>
        </p:nvSpPr>
        <p:spPr>
          <a:xfrm>
            <a:off x="278468" y="8356600"/>
            <a:ext cx="12459504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0" name="Rectangle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1" name="Image"/>
          <p:cNvSpPr>
            <a:spLocks noGrp="1"/>
          </p:cNvSpPr>
          <p:nvPr>
            <p:ph type="pic" idx="13"/>
          </p:nvPr>
        </p:nvSpPr>
        <p:spPr>
          <a:xfrm>
            <a:off x="368899" y="368300"/>
            <a:ext cx="12268201" cy="7899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2" name="Title Text"/>
          <p:cNvSpPr txBox="1">
            <a:spLocks noGrp="1"/>
          </p:cNvSpPr>
          <p:nvPr>
            <p:ph type="title"/>
          </p:nvPr>
        </p:nvSpPr>
        <p:spPr>
          <a:xfrm>
            <a:off x="368300" y="8369300"/>
            <a:ext cx="122682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1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8300" y="9017000"/>
            <a:ext cx="122682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“Type a quote here.”"/>
          <p:cNvSpPr txBox="1">
            <a:spLocks noGrp="1"/>
          </p:cNvSpPr>
          <p:nvPr>
            <p:ph type="body" sz="quarter" idx="13"/>
          </p:nvPr>
        </p:nvSpPr>
        <p:spPr>
          <a:xfrm>
            <a:off x="1270000" y="4292600"/>
            <a:ext cx="10464800" cy="635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</a:lvl1pPr>
          </a:lstStyle>
          <a:p>
            <a:r>
              <a:t>“Type a quote here.”</a:t>
            </a:r>
          </a:p>
        </p:txBody>
      </p:sp>
      <p:sp>
        <p:nvSpPr>
          <p:cNvPr id="142" name="–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1270000" y="6362700"/>
            <a:ext cx="10464800" cy="52344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2800" i="1"/>
            </a:lvl1pPr>
          </a:lstStyle>
          <a:p>
            <a:r>
              <a:t>–Johnny Appleseed</a:t>
            </a:r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blipFill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Line"/>
          <p:cNvSpPr/>
          <p:nvPr/>
        </p:nvSpPr>
        <p:spPr>
          <a:xfrm>
            <a:off x="278468" y="89154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" name="Line"/>
          <p:cNvSpPr/>
          <p:nvPr/>
        </p:nvSpPr>
        <p:spPr>
          <a:xfrm>
            <a:off x="5256995" y="8902700"/>
            <a:ext cx="1" cy="592215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" name="Line"/>
          <p:cNvSpPr/>
          <p:nvPr/>
        </p:nvSpPr>
        <p:spPr>
          <a:xfrm>
            <a:off x="278468" y="71882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Rectangle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" name="NAME"/>
          <p:cNvSpPr txBox="1">
            <a:spLocks noGrp="1"/>
          </p:cNvSpPr>
          <p:nvPr>
            <p:ph type="body" sz="quarter" idx="13"/>
          </p:nvPr>
        </p:nvSpPr>
        <p:spPr>
          <a:xfrm>
            <a:off x="6359707" y="8877300"/>
            <a:ext cx="1189179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NAME</a:t>
            </a:r>
          </a:p>
        </p:txBody>
      </p:sp>
      <p:sp>
        <p:nvSpPr>
          <p:cNvPr id="26" name="PROJECT"/>
          <p:cNvSpPr txBox="1">
            <a:spLocks noGrp="1"/>
          </p:cNvSpPr>
          <p:nvPr>
            <p:ph type="body" sz="quarter" idx="14"/>
          </p:nvPr>
        </p:nvSpPr>
        <p:spPr>
          <a:xfrm>
            <a:off x="339854" y="7197750"/>
            <a:ext cx="935432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PROJECT</a:t>
            </a:r>
          </a:p>
        </p:txBody>
      </p:sp>
      <p:sp>
        <p:nvSpPr>
          <p:cNvPr id="27" name="DATE"/>
          <p:cNvSpPr txBox="1">
            <a:spLocks noGrp="1"/>
          </p:cNvSpPr>
          <p:nvPr>
            <p:ph type="body" sz="quarter" idx="15"/>
          </p:nvPr>
        </p:nvSpPr>
        <p:spPr>
          <a:xfrm>
            <a:off x="339905" y="8912250"/>
            <a:ext cx="579730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28" name="Client"/>
          <p:cNvSpPr txBox="1">
            <a:spLocks noGrp="1"/>
          </p:cNvSpPr>
          <p:nvPr>
            <p:ph type="body" sz="quarter" idx="16"/>
          </p:nvPr>
        </p:nvSpPr>
        <p:spPr>
          <a:xfrm>
            <a:off x="5318302" y="8912250"/>
            <a:ext cx="752781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Client</a:t>
            </a:r>
          </a:p>
        </p:txBody>
      </p:sp>
      <p:sp>
        <p:nvSpPr>
          <p:cNvPr id="29" name="DATE"/>
          <p:cNvSpPr txBox="1">
            <a:spLocks noGrp="1"/>
          </p:cNvSpPr>
          <p:nvPr>
            <p:ph type="body" sz="quarter" idx="17"/>
          </p:nvPr>
        </p:nvSpPr>
        <p:spPr>
          <a:xfrm>
            <a:off x="1422400" y="8877300"/>
            <a:ext cx="1045160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30" name="Image"/>
          <p:cNvSpPr>
            <a:spLocks noGrp="1"/>
          </p:cNvSpPr>
          <p:nvPr>
            <p:ph type="pic" idx="18"/>
          </p:nvPr>
        </p:nvSpPr>
        <p:spPr>
          <a:xfrm>
            <a:off x="368300" y="355600"/>
            <a:ext cx="122682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Calibri" pitchFamily="34" charset="0"/>
                <a:ea typeface="+mj-ea"/>
                <a:cs typeface="Calibri" pitchFamily="34" charset="0"/>
                <a:sym typeface="Helvetica Neue Bold Condense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3600" cap="all">
                <a:solidFill>
                  <a:srgbClr val="DEDEDE"/>
                </a:solidFill>
                <a:latin typeface="Calibri" pitchFamily="34" charset="0"/>
                <a:ea typeface="+mj-ea"/>
                <a:cs typeface="Calibri" pitchFamily="34" charset="0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sz="4000" cap="all">
                <a:solidFill>
                  <a:srgbClr val="DDDDDE"/>
                </a:solidFill>
                <a:latin typeface="Calibri" pitchFamily="34" charset="0"/>
                <a:ea typeface="+mj-ea"/>
                <a:cs typeface="Calibri" pitchFamily="34" charset="0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sz="4000" cap="all">
                <a:solidFill>
                  <a:srgbClr val="DDDDDE"/>
                </a:solidFill>
                <a:latin typeface="Calibri" pitchFamily="34" charset="0"/>
                <a:ea typeface="+mj-ea"/>
                <a:cs typeface="Calibri" pitchFamily="34" charset="0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sz="4000" cap="all">
                <a:solidFill>
                  <a:srgbClr val="DDDDDE"/>
                </a:solidFill>
                <a:latin typeface="Calibri" pitchFamily="34" charset="0"/>
                <a:ea typeface="+mj-ea"/>
                <a:cs typeface="Calibri" pitchFamily="34" charset="0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sz="4000" cap="all">
                <a:solidFill>
                  <a:srgbClr val="DDDDDE"/>
                </a:solidFill>
                <a:latin typeface="Calibri" pitchFamily="34" charset="0"/>
                <a:ea typeface="+mj-ea"/>
                <a:cs typeface="Calibri" pitchFamily="34" charset="0"/>
                <a:sym typeface="Helvetica Neue Bold Condensed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 4 Up">
    <p:bg>
      <p:bgPr>
        <a:blipFill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Line"/>
          <p:cNvSpPr/>
          <p:nvPr/>
        </p:nvSpPr>
        <p:spPr>
          <a:xfrm>
            <a:off x="278468" y="89154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1" name="Line"/>
          <p:cNvSpPr/>
          <p:nvPr/>
        </p:nvSpPr>
        <p:spPr>
          <a:xfrm>
            <a:off x="5256995" y="8902700"/>
            <a:ext cx="1" cy="592215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2" name="Line"/>
          <p:cNvSpPr/>
          <p:nvPr/>
        </p:nvSpPr>
        <p:spPr>
          <a:xfrm>
            <a:off x="278468" y="71882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3" name="Rectangle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4" name="NAME"/>
          <p:cNvSpPr txBox="1">
            <a:spLocks noGrp="1"/>
          </p:cNvSpPr>
          <p:nvPr>
            <p:ph type="body" sz="quarter" idx="13"/>
          </p:nvPr>
        </p:nvSpPr>
        <p:spPr>
          <a:xfrm>
            <a:off x="6359707" y="8877300"/>
            <a:ext cx="1189179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NAME</a:t>
            </a:r>
          </a:p>
        </p:txBody>
      </p:sp>
      <p:sp>
        <p:nvSpPr>
          <p:cNvPr id="45" name="PROJECT"/>
          <p:cNvSpPr txBox="1">
            <a:spLocks noGrp="1"/>
          </p:cNvSpPr>
          <p:nvPr>
            <p:ph type="body" sz="quarter" idx="14"/>
          </p:nvPr>
        </p:nvSpPr>
        <p:spPr>
          <a:xfrm>
            <a:off x="339854" y="7197750"/>
            <a:ext cx="935432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PROJECT</a:t>
            </a:r>
          </a:p>
        </p:txBody>
      </p:sp>
      <p:sp>
        <p:nvSpPr>
          <p:cNvPr id="46" name="DATE"/>
          <p:cNvSpPr txBox="1">
            <a:spLocks noGrp="1"/>
          </p:cNvSpPr>
          <p:nvPr>
            <p:ph type="body" sz="quarter" idx="15"/>
          </p:nvPr>
        </p:nvSpPr>
        <p:spPr>
          <a:xfrm>
            <a:off x="339905" y="8912250"/>
            <a:ext cx="579730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47" name="Client"/>
          <p:cNvSpPr txBox="1">
            <a:spLocks noGrp="1"/>
          </p:cNvSpPr>
          <p:nvPr>
            <p:ph type="body" sz="quarter" idx="16"/>
          </p:nvPr>
        </p:nvSpPr>
        <p:spPr>
          <a:xfrm>
            <a:off x="5318302" y="8912250"/>
            <a:ext cx="752781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8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Client</a:t>
            </a:r>
          </a:p>
        </p:txBody>
      </p:sp>
      <p:sp>
        <p:nvSpPr>
          <p:cNvPr id="48" name="DATE"/>
          <p:cNvSpPr txBox="1">
            <a:spLocks noGrp="1"/>
          </p:cNvSpPr>
          <p:nvPr>
            <p:ph type="body" sz="quarter" idx="17"/>
          </p:nvPr>
        </p:nvSpPr>
        <p:spPr>
          <a:xfrm>
            <a:off x="1419408" y="8877300"/>
            <a:ext cx="1045160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49" name="Image"/>
          <p:cNvSpPr>
            <a:spLocks noGrp="1"/>
          </p:cNvSpPr>
          <p:nvPr>
            <p:ph type="pic" sz="half" idx="18"/>
          </p:nvPr>
        </p:nvSpPr>
        <p:spPr>
          <a:xfrm>
            <a:off x="368300" y="368300"/>
            <a:ext cx="48514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0" name="Image"/>
          <p:cNvSpPr>
            <a:spLocks noGrp="1"/>
          </p:cNvSpPr>
          <p:nvPr>
            <p:ph type="pic" sz="quarter" idx="19"/>
          </p:nvPr>
        </p:nvSpPr>
        <p:spPr>
          <a:xfrm>
            <a:off x="5295900" y="368300"/>
            <a:ext cx="2413000" cy="3327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1" name="Image"/>
          <p:cNvSpPr>
            <a:spLocks noGrp="1"/>
          </p:cNvSpPr>
          <p:nvPr>
            <p:ph type="pic" sz="quarter" idx="20"/>
          </p:nvPr>
        </p:nvSpPr>
        <p:spPr>
          <a:xfrm>
            <a:off x="5295900" y="3771900"/>
            <a:ext cx="2413000" cy="3327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2" name="Image"/>
          <p:cNvSpPr>
            <a:spLocks noGrp="1"/>
          </p:cNvSpPr>
          <p:nvPr>
            <p:ph type="pic" sz="half" idx="21"/>
          </p:nvPr>
        </p:nvSpPr>
        <p:spPr>
          <a:xfrm>
            <a:off x="7785100" y="368300"/>
            <a:ext cx="48514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Calibri" pitchFamily="34" charset="0"/>
                <a:ea typeface="+mj-ea"/>
                <a:cs typeface="Calibri" pitchFamily="34" charset="0"/>
                <a:sym typeface="Helvetica Neue Bold Condense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200" cap="all">
                <a:solidFill>
                  <a:srgbClr val="DEDEDE"/>
                </a:solidFill>
                <a:latin typeface="Calibri" pitchFamily="34" charset="0"/>
                <a:ea typeface="+mj-ea"/>
                <a:cs typeface="Calibri" pitchFamily="34" charset="0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Calibri" pitchFamily="34" charset="0"/>
                <a:ea typeface="+mj-ea"/>
                <a:cs typeface="Calibri" pitchFamily="34" charset="0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Calibri" pitchFamily="34" charset="0"/>
                <a:ea typeface="+mj-ea"/>
                <a:cs typeface="Calibri" pitchFamily="34" charset="0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Calibri" pitchFamily="34" charset="0"/>
                <a:ea typeface="+mj-ea"/>
                <a:cs typeface="Calibri" pitchFamily="34" charset="0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Calibri" pitchFamily="34" charset="0"/>
                <a:ea typeface="+mj-ea"/>
                <a:cs typeface="Calibri" pitchFamily="34" charset="0"/>
                <a:sym typeface="Helvetica Neue Bold Condensed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1231900" y="3568700"/>
            <a:ext cx="10541000" cy="2628900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DEDEDE"/>
                </a:solidFill>
                <a:latin typeface="Calibri" pitchFamily="34" charset="0"/>
                <a:ea typeface="+mj-ea"/>
                <a:cs typeface="Calibri" pitchFamily="34" charset="0"/>
                <a:sym typeface="Helvetica Neue Bold Condense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9999" y="9474200"/>
            <a:ext cx="312015" cy="2998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Text"/>
          <p:cNvSpPr txBox="1">
            <a:spLocks noGrp="1"/>
          </p:cNvSpPr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idx="1"/>
          </p:nvPr>
        </p:nvSpPr>
        <p:spPr>
          <a:xfrm>
            <a:off x="1041400" y="2768600"/>
            <a:ext cx="10922000" cy="5715000"/>
          </a:xfrm>
          <a:prstGeom prst="rect">
            <a:avLst/>
          </a:prstGeom>
        </p:spPr>
        <p:txBody>
          <a:bodyPr/>
          <a:lstStyle>
            <a:lvl1pPr>
              <a:buSzPct val="60000"/>
              <a:buFont typeface="Arial" pitchFamily="34" charset="0"/>
              <a:buChar char="•"/>
              <a:defRPr>
                <a:latin typeface="Calibri" pitchFamily="34" charset="0"/>
                <a:cs typeface="Calibri" pitchFamily="34" charset="0"/>
              </a:defRPr>
            </a:lvl1pPr>
            <a:lvl2pPr>
              <a:buSzPct val="60000"/>
              <a:buFont typeface="Arial" pitchFamily="34" charset="0"/>
              <a:buChar char="•"/>
              <a:defRPr>
                <a:latin typeface="Calibri" pitchFamily="34" charset="0"/>
                <a:cs typeface="Calibri" pitchFamily="34" charset="0"/>
              </a:defRPr>
            </a:lvl2pPr>
            <a:lvl3pPr>
              <a:buSzPct val="60000"/>
              <a:buFont typeface="Arial" pitchFamily="34" charset="0"/>
              <a:buChar char="•"/>
              <a:defRPr>
                <a:latin typeface="Calibri" pitchFamily="34" charset="0"/>
                <a:cs typeface="Calibri" pitchFamily="34" charset="0"/>
              </a:defRPr>
            </a:lvl3pPr>
            <a:lvl4pPr>
              <a:buSzPct val="60000"/>
              <a:buFont typeface="Arial" pitchFamily="34" charset="0"/>
              <a:buChar char="•"/>
              <a:defRPr>
                <a:latin typeface="Calibri" pitchFamily="34" charset="0"/>
                <a:cs typeface="Calibri" pitchFamily="34" charset="0"/>
              </a:defRPr>
            </a:lvl4pPr>
            <a:lvl5pPr>
              <a:buSzPct val="60000"/>
              <a:buFont typeface="Arial" pitchFamily="34" charset="0"/>
              <a:buChar char="•"/>
              <a:defRPr>
                <a:latin typeface="Calibri" pitchFamily="34" charset="0"/>
                <a:cs typeface="Calibri" pitchFamily="34" charset="0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mage"/>
          <p:cNvSpPr>
            <a:spLocks noGrp="1"/>
          </p:cNvSpPr>
          <p:nvPr>
            <p:ph type="pic" sz="quarter" idx="13"/>
          </p:nvPr>
        </p:nvSpPr>
        <p:spPr>
          <a:xfrm>
            <a:off x="7645400" y="2768600"/>
            <a:ext cx="4292600" cy="5715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98" name="Title Text"/>
          <p:cNvSpPr txBox="1">
            <a:spLocks noGrp="1"/>
          </p:cNvSpPr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9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41400" y="2768600"/>
            <a:ext cx="5334000" cy="57150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2800"/>
              </a:spcBef>
              <a:buSzPct val="60000"/>
              <a:buFont typeface="Arial" pitchFamily="34" charset="0"/>
              <a:buChar char="•"/>
              <a:defRPr sz="3000">
                <a:latin typeface="Calibri" pitchFamily="34" charset="0"/>
                <a:cs typeface="Calibri" pitchFamily="34" charset="0"/>
              </a:defRPr>
            </a:lvl1pPr>
            <a:lvl2pPr marL="762000" indent="-381000">
              <a:spcBef>
                <a:spcPts val="2800"/>
              </a:spcBef>
              <a:buSzPct val="60000"/>
              <a:buFont typeface="Arial" pitchFamily="34" charset="0"/>
              <a:buChar char="•"/>
              <a:defRPr sz="3000">
                <a:latin typeface="Calibri" pitchFamily="34" charset="0"/>
                <a:cs typeface="Calibri" pitchFamily="34" charset="0"/>
              </a:defRPr>
            </a:lvl2pPr>
            <a:lvl3pPr marL="1143000" indent="-381000">
              <a:spcBef>
                <a:spcPts val="2800"/>
              </a:spcBef>
              <a:buSzPct val="60000"/>
              <a:buFont typeface="Arial" pitchFamily="34" charset="0"/>
              <a:buChar char="•"/>
              <a:defRPr sz="3000">
                <a:latin typeface="Calibri" pitchFamily="34" charset="0"/>
                <a:cs typeface="Calibri" pitchFamily="34" charset="0"/>
              </a:defRPr>
            </a:lvl3pPr>
            <a:lvl4pPr marL="1524000" indent="-381000">
              <a:spcBef>
                <a:spcPts val="2800"/>
              </a:spcBef>
              <a:buSzPct val="60000"/>
              <a:buFont typeface="Arial" pitchFamily="34" charset="0"/>
              <a:buChar char="•"/>
              <a:defRPr sz="3000">
                <a:latin typeface="Calibri" pitchFamily="34" charset="0"/>
                <a:cs typeface="Calibri" pitchFamily="34" charset="0"/>
              </a:defRPr>
            </a:lvl4pPr>
            <a:lvl5pPr marL="1905000" indent="-381000">
              <a:spcBef>
                <a:spcPts val="2800"/>
              </a:spcBef>
              <a:buSzPct val="60000"/>
              <a:buFont typeface="Arial" pitchFamily="34" charset="0"/>
              <a:buChar char="•"/>
              <a:defRPr sz="3000">
                <a:latin typeface="Calibri" pitchFamily="34" charset="0"/>
                <a:cs typeface="Calibri" pitchFamily="34" charset="0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SzPct val="60000"/>
              <a:buFont typeface="Arial" pitchFamily="34" charset="0"/>
              <a:buChar char="•"/>
              <a:defRPr>
                <a:latin typeface="Calibri" pitchFamily="34" charset="0"/>
                <a:cs typeface="Calibri" pitchFamily="34" charset="0"/>
              </a:defRPr>
            </a:lvl1pPr>
            <a:lvl2pPr>
              <a:buSzPct val="60000"/>
              <a:buFont typeface="Arial" pitchFamily="34" charset="0"/>
              <a:buChar char="•"/>
              <a:defRPr>
                <a:latin typeface="Calibri" pitchFamily="34" charset="0"/>
                <a:cs typeface="Calibri" pitchFamily="34" charset="0"/>
              </a:defRPr>
            </a:lvl2pPr>
            <a:lvl3pPr>
              <a:buSzPct val="60000"/>
              <a:buFont typeface="Arial" pitchFamily="34" charset="0"/>
              <a:buChar char="•"/>
              <a:defRPr>
                <a:latin typeface="Calibri" pitchFamily="34" charset="0"/>
                <a:cs typeface="Calibri" pitchFamily="34" charset="0"/>
              </a:defRPr>
            </a:lvl3pPr>
            <a:lvl4pPr>
              <a:buSzPct val="60000"/>
              <a:buFont typeface="Arial" pitchFamily="34" charset="0"/>
              <a:buChar char="•"/>
              <a:defRPr>
                <a:latin typeface="Calibri" pitchFamily="34" charset="0"/>
                <a:cs typeface="Calibri" pitchFamily="34" charset="0"/>
              </a:defRPr>
            </a:lvl4pPr>
            <a:lvl5pPr>
              <a:buSzPct val="60000"/>
              <a:buFont typeface="Arial" pitchFamily="34" charset="0"/>
              <a:buChar char="•"/>
              <a:defRPr>
                <a:latin typeface="Calibri" pitchFamily="34" charset="0"/>
                <a:cs typeface="Calibri" pitchFamily="34" charset="0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blipFill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Line"/>
          <p:cNvSpPr/>
          <p:nvPr/>
        </p:nvSpPr>
        <p:spPr>
          <a:xfrm>
            <a:off x="278468" y="8356600"/>
            <a:ext cx="12459504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6" name="Rectangle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7" name="Image"/>
          <p:cNvSpPr>
            <a:spLocks noGrp="1"/>
          </p:cNvSpPr>
          <p:nvPr>
            <p:ph type="pic" sz="quarter" idx="13"/>
          </p:nvPr>
        </p:nvSpPr>
        <p:spPr>
          <a:xfrm>
            <a:off x="8597900" y="4356100"/>
            <a:ext cx="4038600" cy="3911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8" name="Image"/>
          <p:cNvSpPr>
            <a:spLocks noGrp="1"/>
          </p:cNvSpPr>
          <p:nvPr>
            <p:ph type="pic" idx="14"/>
          </p:nvPr>
        </p:nvSpPr>
        <p:spPr>
          <a:xfrm>
            <a:off x="368899" y="368300"/>
            <a:ext cx="8140701" cy="7899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9" name="Image"/>
          <p:cNvSpPr>
            <a:spLocks noGrp="1"/>
          </p:cNvSpPr>
          <p:nvPr>
            <p:ph type="pic" sz="quarter" idx="15"/>
          </p:nvPr>
        </p:nvSpPr>
        <p:spPr>
          <a:xfrm>
            <a:off x="8597900" y="368300"/>
            <a:ext cx="4038600" cy="3911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0" name="Title Text"/>
          <p:cNvSpPr txBox="1">
            <a:spLocks noGrp="1"/>
          </p:cNvSpPr>
          <p:nvPr>
            <p:ph type="title"/>
          </p:nvPr>
        </p:nvSpPr>
        <p:spPr>
          <a:xfrm>
            <a:off x="368300" y="8369300"/>
            <a:ext cx="122682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1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8300" y="9017000"/>
            <a:ext cx="122682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5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041400" y="1473200"/>
            <a:ext cx="10922000" cy="680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6"/>
              </a:buBlip>
            </a:lvl1pPr>
            <a:lvl2pPr>
              <a:buBlip>
                <a:blip r:embed="rId16"/>
              </a:buBlip>
            </a:lvl2pPr>
            <a:lvl3pPr>
              <a:buBlip>
                <a:blip r:embed="rId16"/>
              </a:buBlip>
            </a:lvl3pPr>
            <a:lvl4pPr>
              <a:buBlip>
                <a:blip r:embed="rId16"/>
              </a:buBlip>
            </a:lvl4pPr>
            <a:lvl5pPr>
              <a:buBlip>
                <a:blip r:embed="rId16"/>
              </a:buBlip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1041400" y="254000"/>
            <a:ext cx="10922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52743" y="9474200"/>
            <a:ext cx="312014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4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transition spd="med"/>
  <p:txStyles>
    <p:titleStyle>
      <a:lvl1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60000"/>
        <a:buFont typeface="Arial" pitchFamily="34" charset="0"/>
        <a:buChar char="•"/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60000"/>
        <a:buFont typeface="Arial" pitchFamily="34" charset="0"/>
        <a:buChar char="•"/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60000"/>
        <a:buFont typeface="Arial" pitchFamily="34" charset="0"/>
        <a:buChar char="•"/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60000"/>
        <a:buFont typeface="Arial" pitchFamily="34" charset="0"/>
        <a:buChar char="•"/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60000"/>
        <a:buFont typeface="Arial" pitchFamily="34" charset="0"/>
        <a:buChar char="•"/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6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6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6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16"/>
        </a:buBlip>
        <a:tabLst/>
        <a:defRPr sz="3600" b="0" i="0" u="none" strike="noStrike" cap="none" spc="0" baseline="0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late.com/technology/2018/06/i-left-facebook-for-10-days-and-facebook-did-not-let-me-forget-it.html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Using Collaborative and Visual Techniques to Improve Understanding of Textual Information"/>
          <p:cNvSpPr txBox="1">
            <a:spLocks noGrp="1"/>
          </p:cNvSpPr>
          <p:nvPr>
            <p:ph type="ctrTitle"/>
          </p:nvPr>
        </p:nvSpPr>
        <p:spPr>
          <a:xfrm>
            <a:off x="1282700" y="5344244"/>
            <a:ext cx="10509249" cy="2628900"/>
          </a:xfrm>
          <a:prstGeom prst="rect">
            <a:avLst/>
          </a:prstGeom>
        </p:spPr>
        <p:txBody>
          <a:bodyPr>
            <a:normAutofit/>
          </a:bodyPr>
          <a:lstStyle>
            <a:lvl1pPr defTabSz="385572">
              <a:defRPr sz="4752"/>
            </a:lvl1pPr>
          </a:lstStyle>
          <a:p>
            <a:r>
              <a:rPr lang="en-GB" sz="3200" dirty="0" smtClean="0"/>
              <a:t>EVALUATING THE EFFECTIVENESS OF AN 'AWARENESS AGENT' </a:t>
            </a:r>
            <a:r>
              <a:rPr lang="en-GB" sz="3200" dirty="0" smtClean="0"/>
              <a:t>IN MANAGING </a:t>
            </a:r>
            <a:r>
              <a:rPr lang="en-GB" sz="3200" dirty="0" smtClean="0"/>
              <a:t>DIGITAL INFORMATION OVERLOAD </a:t>
            </a:r>
            <a:r>
              <a:rPr lang="en-GB" sz="3600" dirty="0" smtClean="0"/>
              <a:t/>
            </a:r>
            <a:br>
              <a:rPr lang="en-GB" sz="3600" dirty="0" smtClean="0"/>
            </a:br>
            <a:endParaRPr sz="3600" dirty="0"/>
          </a:p>
        </p:txBody>
      </p:sp>
      <p:sp>
        <p:nvSpPr>
          <p:cNvPr id="168" name="A PhD research project with the Open University Knowledge Media Institute…"/>
          <p:cNvSpPr txBox="1">
            <a:spLocks noGrp="1"/>
          </p:cNvSpPr>
          <p:nvPr>
            <p:ph type="subTitle" sz="quarter" idx="1"/>
          </p:nvPr>
        </p:nvSpPr>
        <p:spPr>
          <a:xfrm>
            <a:off x="1282700" y="8041704"/>
            <a:ext cx="10541000" cy="137160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426466">
              <a:defRPr sz="2628" cap="none"/>
            </a:pPr>
            <a:r>
              <a:rPr sz="2400" dirty="0"/>
              <a:t>A PhD research project with the Open University Knowledge Media Institute</a:t>
            </a:r>
          </a:p>
          <a:p>
            <a:pPr defTabSz="426466">
              <a:defRPr sz="2628">
                <a:solidFill>
                  <a:schemeClr val="accent4"/>
                </a:solidFill>
              </a:defRPr>
            </a:pPr>
            <a:r>
              <a:rPr sz="2400" dirty="0"/>
              <a:t>David goddard</a:t>
            </a:r>
            <a:endParaRPr lang="en-US" sz="2400" dirty="0"/>
          </a:p>
          <a:p>
            <a:pPr defTabSz="426466">
              <a:spcBef>
                <a:spcPts val="1700"/>
              </a:spcBef>
              <a:defRPr sz="1606" i="1" cap="none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GB" sz="1600" dirty="0" smtClean="0"/>
              <a:t>January 2024</a:t>
            </a:r>
            <a:endParaRPr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0974" y="340297"/>
            <a:ext cx="4611624" cy="5641404"/>
          </a:xfrm>
          <a:prstGeom prst="rect">
            <a:avLst/>
          </a:prstGeom>
        </p:spPr>
      </p:pic>
      <p:sp>
        <p:nvSpPr>
          <p:cNvPr id="5" name="{"/>
          <p:cNvSpPr txBox="1"/>
          <p:nvPr/>
        </p:nvSpPr>
        <p:spPr>
          <a:xfrm>
            <a:off x="12403568" y="8821454"/>
            <a:ext cx="214802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2800" dirty="0"/>
              <a:t>{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formation visualisation"/>
          <p:cNvSpPr txBox="1">
            <a:spLocks noGrp="1"/>
          </p:cNvSpPr>
          <p:nvPr>
            <p:ph type="title"/>
          </p:nvPr>
        </p:nvSpPr>
        <p:spPr>
          <a:xfrm>
            <a:off x="885776" y="-12700"/>
            <a:ext cx="10922000" cy="24384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Study stages – Phase 1</a:t>
            </a:r>
            <a:endParaRPr dirty="0"/>
          </a:p>
        </p:txBody>
      </p:sp>
      <p:sp>
        <p:nvSpPr>
          <p:cNvPr id="16" name="Rectangle 15"/>
          <p:cNvSpPr/>
          <p:nvPr/>
        </p:nvSpPr>
        <p:spPr>
          <a:xfrm>
            <a:off x="12406343" y="9125635"/>
            <a:ext cx="288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GB" sz="1600" smtClean="0">
                <a:solidFill>
                  <a:schemeClr val="tx2">
                    <a:lumMod val="75000"/>
                  </a:schemeClr>
                </a:solidFill>
              </a:rPr>
              <a:pPr/>
              <a:t>10</a:t>
            </a:fld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Intelligence in this case could be human, or artificial…"/>
          <p:cNvSpPr txBox="1">
            <a:spLocks noGrp="1"/>
          </p:cNvSpPr>
          <p:nvPr>
            <p:ph type="body" sz="half" idx="1"/>
          </p:nvPr>
        </p:nvSpPr>
        <p:spPr>
          <a:xfrm>
            <a:off x="758559" y="2273417"/>
            <a:ext cx="11677285" cy="6794402"/>
          </a:xfrm>
          <a:prstGeom prst="rect">
            <a:avLst/>
          </a:prstGeom>
        </p:spPr>
        <p:txBody>
          <a:bodyPr>
            <a:noAutofit/>
          </a:bodyPr>
          <a:lstStyle/>
          <a:p>
            <a:pPr marL="444500" lvl="1">
              <a:spcBef>
                <a:spcPts val="2400"/>
              </a:spcBef>
            </a:pPr>
            <a:r>
              <a:rPr lang="en-GB" sz="3200" b="1" dirty="0" smtClean="0"/>
              <a:t>Data gathering – about 30 minutes a day for 3 days</a:t>
            </a:r>
          </a:p>
          <a:p>
            <a:pPr marL="444500" lvl="1">
              <a:spcBef>
                <a:spcPts val="2400"/>
              </a:spcBef>
            </a:pPr>
            <a:r>
              <a:rPr lang="en-GB" sz="3200" dirty="0" smtClean="0"/>
              <a:t>Meet if needed to look at the initial data and make any adjustments</a:t>
            </a:r>
          </a:p>
          <a:p>
            <a:pPr marL="444500" lvl="1">
              <a:spcBef>
                <a:spcPts val="2400"/>
              </a:spcBef>
            </a:pPr>
            <a:r>
              <a:rPr lang="en-GB" sz="3200" dirty="0" smtClean="0"/>
              <a:t>Participant trains models using the </a:t>
            </a:r>
            <a:r>
              <a:rPr lang="en-GB" sz="3200" b="1" dirty="0" smtClean="0"/>
              <a:t>Training UI</a:t>
            </a:r>
            <a:r>
              <a:rPr lang="en-GB" sz="3200" dirty="0" smtClean="0"/>
              <a:t> independently</a:t>
            </a:r>
          </a:p>
          <a:p>
            <a:pPr marL="444500" lvl="1">
              <a:spcBef>
                <a:spcPts val="2400"/>
              </a:spcBef>
            </a:pPr>
            <a:r>
              <a:rPr lang="en-GB" sz="3200" dirty="0" smtClean="0"/>
              <a:t>Short review meeting at end of phase</a:t>
            </a:r>
          </a:p>
          <a:p>
            <a:pPr marL="889000" lvl="2">
              <a:spcBef>
                <a:spcPts val="2400"/>
              </a:spcBef>
            </a:pPr>
            <a:r>
              <a:rPr lang="en-GB" sz="3200" dirty="0" smtClean="0"/>
              <a:t>Researcher answers any questions arising</a:t>
            </a:r>
          </a:p>
          <a:p>
            <a:pPr marL="889000" lvl="2">
              <a:spcBef>
                <a:spcPts val="2400"/>
              </a:spcBef>
            </a:pPr>
            <a:r>
              <a:rPr lang="en-GB" sz="3200" dirty="0" smtClean="0"/>
              <a:t>Participant completes short survey</a:t>
            </a:r>
          </a:p>
          <a:p>
            <a:pPr marL="889000" lvl="2">
              <a:spcBef>
                <a:spcPts val="2400"/>
              </a:spcBef>
            </a:pPr>
            <a:r>
              <a:rPr lang="en-GB" sz="3200" dirty="0" smtClean="0"/>
              <a:t>Get ready for next phase…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formation visualisation"/>
          <p:cNvSpPr txBox="1">
            <a:spLocks noGrp="1"/>
          </p:cNvSpPr>
          <p:nvPr>
            <p:ph type="title"/>
          </p:nvPr>
        </p:nvSpPr>
        <p:spPr>
          <a:xfrm>
            <a:off x="885776" y="-12700"/>
            <a:ext cx="10922000" cy="24384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Study stages – Phase 2</a:t>
            </a:r>
            <a:endParaRPr dirty="0"/>
          </a:p>
        </p:txBody>
      </p:sp>
      <p:sp>
        <p:nvSpPr>
          <p:cNvPr id="16" name="Rectangle 15"/>
          <p:cNvSpPr/>
          <p:nvPr/>
        </p:nvSpPr>
        <p:spPr>
          <a:xfrm>
            <a:off x="12406343" y="9125635"/>
            <a:ext cx="288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GB" sz="1600" smtClean="0">
                <a:solidFill>
                  <a:schemeClr val="tx2">
                    <a:lumMod val="75000"/>
                  </a:schemeClr>
                </a:solidFill>
              </a:rPr>
              <a:pPr/>
              <a:t>11</a:t>
            </a:fld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Intelligence in this case could be human, or artificial…"/>
          <p:cNvSpPr txBox="1">
            <a:spLocks noGrp="1"/>
          </p:cNvSpPr>
          <p:nvPr>
            <p:ph type="body" sz="half" idx="1"/>
          </p:nvPr>
        </p:nvSpPr>
        <p:spPr>
          <a:xfrm>
            <a:off x="758559" y="2273417"/>
            <a:ext cx="11677285" cy="6794402"/>
          </a:xfrm>
          <a:prstGeom prst="rect">
            <a:avLst/>
          </a:prstGeom>
        </p:spPr>
        <p:txBody>
          <a:bodyPr>
            <a:noAutofit/>
          </a:bodyPr>
          <a:lstStyle/>
          <a:p>
            <a:pPr marL="444500" lvl="1">
              <a:spcBef>
                <a:spcPts val="2400"/>
              </a:spcBef>
            </a:pPr>
            <a:r>
              <a:rPr lang="en-GB" sz="3200" b="1" dirty="0" smtClean="0"/>
              <a:t>Daily usage </a:t>
            </a:r>
            <a:r>
              <a:rPr lang="en-GB" sz="3200" b="1" dirty="0" smtClean="0"/>
              <a:t>– about 30 minutes a day for </a:t>
            </a:r>
            <a:r>
              <a:rPr lang="en-GB" sz="3200" b="1" dirty="0" smtClean="0"/>
              <a:t>7 days</a:t>
            </a:r>
            <a:endParaRPr lang="en-GB" sz="3200" b="1" dirty="0" smtClean="0"/>
          </a:p>
          <a:p>
            <a:pPr marL="444500" lvl="1">
              <a:spcBef>
                <a:spcPts val="2400"/>
              </a:spcBef>
            </a:pPr>
            <a:r>
              <a:rPr lang="en-GB" sz="3200" dirty="0" smtClean="0"/>
              <a:t>Participant continues to work with the agent using the </a:t>
            </a:r>
            <a:r>
              <a:rPr lang="en-GB" sz="3200" b="1" dirty="0" smtClean="0"/>
              <a:t>Slack UI</a:t>
            </a:r>
            <a:r>
              <a:rPr lang="en-GB" sz="3200" dirty="0" smtClean="0"/>
              <a:t> and optionally the </a:t>
            </a:r>
            <a:r>
              <a:rPr lang="en-GB" sz="3200" b="1" dirty="0" smtClean="0"/>
              <a:t>Training UI</a:t>
            </a:r>
          </a:p>
          <a:p>
            <a:pPr marL="444500" lvl="1">
              <a:spcBef>
                <a:spcPts val="2400"/>
              </a:spcBef>
            </a:pPr>
            <a:r>
              <a:rPr lang="en-GB" sz="3200" dirty="0" smtClean="0"/>
              <a:t>Use the tools to classify content as it comes in and give feedback</a:t>
            </a:r>
            <a:endParaRPr lang="en-GB" sz="3200" dirty="0" smtClean="0"/>
          </a:p>
          <a:p>
            <a:pPr marL="444500" lvl="1">
              <a:spcBef>
                <a:spcPts val="2400"/>
              </a:spcBef>
            </a:pPr>
            <a:r>
              <a:rPr lang="en-GB" sz="3200" dirty="0" smtClean="0"/>
              <a:t>Short daily commitment, and </a:t>
            </a:r>
            <a:r>
              <a:rPr lang="en-GB" sz="3200" u="sng" dirty="0" smtClean="0"/>
              <a:t>i</a:t>
            </a:r>
            <a:r>
              <a:rPr lang="en-GB" sz="3200" u="sng" dirty="0" smtClean="0"/>
              <a:t>t’s OK to skip days</a:t>
            </a:r>
          </a:p>
          <a:p>
            <a:pPr marL="444500" lvl="1">
              <a:spcBef>
                <a:spcPts val="2400"/>
              </a:spcBef>
            </a:pPr>
            <a:r>
              <a:rPr lang="en-GB" sz="3200" dirty="0" smtClean="0"/>
              <a:t>At end of period researcher will analyse and prepare data for next phase</a:t>
            </a:r>
            <a:endParaRPr lang="en-GB" sz="3200" dirty="0" smtClean="0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formation visualisation"/>
          <p:cNvSpPr txBox="1">
            <a:spLocks noGrp="1"/>
          </p:cNvSpPr>
          <p:nvPr>
            <p:ph type="title"/>
          </p:nvPr>
        </p:nvSpPr>
        <p:spPr>
          <a:xfrm>
            <a:off x="885776" y="-12700"/>
            <a:ext cx="10922000" cy="24384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Study stages – Phase 3</a:t>
            </a:r>
            <a:endParaRPr dirty="0"/>
          </a:p>
        </p:txBody>
      </p:sp>
      <p:sp>
        <p:nvSpPr>
          <p:cNvPr id="16" name="Rectangle 15"/>
          <p:cNvSpPr/>
          <p:nvPr/>
        </p:nvSpPr>
        <p:spPr>
          <a:xfrm>
            <a:off x="12406343" y="9125635"/>
            <a:ext cx="288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GB" sz="1600" smtClean="0">
                <a:solidFill>
                  <a:schemeClr val="tx2">
                    <a:lumMod val="75000"/>
                  </a:schemeClr>
                </a:solidFill>
              </a:rPr>
              <a:pPr/>
              <a:t>12</a:t>
            </a:fld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Intelligence in this case could be human, or artificial…"/>
          <p:cNvSpPr txBox="1">
            <a:spLocks noGrp="1"/>
          </p:cNvSpPr>
          <p:nvPr>
            <p:ph type="body" sz="half" idx="1"/>
          </p:nvPr>
        </p:nvSpPr>
        <p:spPr>
          <a:xfrm>
            <a:off x="758559" y="2273417"/>
            <a:ext cx="11677285" cy="6794402"/>
          </a:xfrm>
          <a:prstGeom prst="rect">
            <a:avLst/>
          </a:prstGeom>
        </p:spPr>
        <p:txBody>
          <a:bodyPr>
            <a:noAutofit/>
          </a:bodyPr>
          <a:lstStyle/>
          <a:p>
            <a:pPr marL="444500" lvl="1">
              <a:spcBef>
                <a:spcPts val="2400"/>
              </a:spcBef>
            </a:pPr>
            <a:r>
              <a:rPr lang="en-GB" sz="3200" b="1" dirty="0" smtClean="0"/>
              <a:t>Evaluation of AI LLM </a:t>
            </a:r>
            <a:r>
              <a:rPr lang="en-GB" sz="3200" dirty="0" smtClean="0"/>
              <a:t>(</a:t>
            </a:r>
            <a:r>
              <a:rPr lang="en-GB" sz="3200" dirty="0" smtClean="0"/>
              <a:t>2-3 hours, can be spread over a few days</a:t>
            </a:r>
            <a:r>
              <a:rPr lang="en-GB" sz="3200" dirty="0" smtClean="0"/>
              <a:t>)</a:t>
            </a:r>
          </a:p>
          <a:p>
            <a:pPr marL="889000" lvl="2">
              <a:spcBef>
                <a:spcPts val="2400"/>
              </a:spcBef>
            </a:pPr>
            <a:r>
              <a:rPr lang="en-GB" sz="2400" dirty="0" smtClean="0"/>
              <a:t>Since the last phase we used an LLM (ChatGPT/OpenAI) to evaluate the same content as the participant</a:t>
            </a:r>
          </a:p>
          <a:p>
            <a:pPr marL="889000" lvl="2">
              <a:spcBef>
                <a:spcPts val="2400"/>
              </a:spcBef>
            </a:pPr>
            <a:r>
              <a:rPr lang="en-GB" sz="2400" dirty="0" smtClean="0"/>
              <a:t>We want the participant to help us understand how well the LLM did this…</a:t>
            </a:r>
            <a:endParaRPr lang="en-GB" sz="3200" dirty="0" smtClean="0"/>
          </a:p>
          <a:p>
            <a:pPr marL="444500" lvl="1">
              <a:spcBef>
                <a:spcPts val="2400"/>
              </a:spcBef>
            </a:pPr>
            <a:r>
              <a:rPr lang="en-GB" sz="3200" dirty="0" smtClean="0"/>
              <a:t>Initiate phase 3 with meeting:</a:t>
            </a:r>
          </a:p>
          <a:p>
            <a:pPr marL="889000" lvl="2">
              <a:spcBef>
                <a:spcPts val="2400"/>
              </a:spcBef>
            </a:pPr>
            <a:r>
              <a:rPr lang="en-GB" sz="2400" dirty="0" smtClean="0"/>
              <a:t>S</a:t>
            </a:r>
            <a:r>
              <a:rPr lang="en-GB" sz="2400" dirty="0" smtClean="0"/>
              <a:t>hort questionnaire on process so far</a:t>
            </a:r>
          </a:p>
          <a:p>
            <a:pPr marL="889000" lvl="2">
              <a:spcBef>
                <a:spcPts val="2400"/>
              </a:spcBef>
            </a:pPr>
            <a:r>
              <a:rPr lang="en-GB" sz="2400" dirty="0" smtClean="0"/>
              <a:t>I</a:t>
            </a:r>
            <a:r>
              <a:rPr lang="en-GB" sz="2400" dirty="0" smtClean="0"/>
              <a:t>ntroduce the Evaluation Explorer UI</a:t>
            </a:r>
          </a:p>
          <a:p>
            <a:pPr marL="444500" lvl="1">
              <a:spcBef>
                <a:spcPts val="2400"/>
              </a:spcBef>
            </a:pPr>
            <a:r>
              <a:rPr lang="en-GB" sz="3200" dirty="0" smtClean="0"/>
              <a:t>Participant independently reviews the AI LLM’s work</a:t>
            </a:r>
          </a:p>
          <a:p>
            <a:pPr marL="444500" lvl="1">
              <a:spcBef>
                <a:spcPts val="2400"/>
              </a:spcBef>
            </a:pPr>
            <a:r>
              <a:rPr lang="en-GB" sz="3200" dirty="0" smtClean="0"/>
              <a:t>Wrap up meeting at the end</a:t>
            </a:r>
          </a:p>
          <a:p>
            <a:pPr marL="444500" lvl="1">
              <a:spcBef>
                <a:spcPts val="2400"/>
              </a:spcBef>
            </a:pPr>
            <a:r>
              <a:rPr lang="en-GB" sz="3200" dirty="0" smtClean="0"/>
              <a:t>Study  participation complete – thank you!</a:t>
            </a:r>
            <a:endParaRPr lang="en-GB" sz="3200" dirty="0" smtClean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}"/>
          <p:cNvSpPr txBox="1"/>
          <p:nvPr/>
        </p:nvSpPr>
        <p:spPr>
          <a:xfrm>
            <a:off x="1351583" y="4622760"/>
            <a:ext cx="214802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sz="2800" dirty="0"/>
              <a:t>}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Information visualisation"/>
          <p:cNvSpPr txBox="1">
            <a:spLocks noGrp="1"/>
          </p:cNvSpPr>
          <p:nvPr>
            <p:ph type="title"/>
          </p:nvPr>
        </p:nvSpPr>
        <p:spPr>
          <a:xfrm>
            <a:off x="1041400" y="-12700"/>
            <a:ext cx="10922000" cy="24384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Too much information?</a:t>
            </a:r>
            <a:endParaRPr dirty="0"/>
          </a:p>
        </p:txBody>
      </p:sp>
      <p:sp>
        <p:nvSpPr>
          <p:cNvPr id="176" name="Visualisation of numerical information is a mature field…"/>
          <p:cNvSpPr txBox="1">
            <a:spLocks noGrp="1"/>
          </p:cNvSpPr>
          <p:nvPr>
            <p:ph type="body" sz="quarter" idx="1"/>
          </p:nvPr>
        </p:nvSpPr>
        <p:spPr>
          <a:xfrm>
            <a:off x="1029792" y="1996480"/>
            <a:ext cx="10757097" cy="478843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SzTx/>
              <a:buNone/>
            </a:pPr>
            <a:r>
              <a:rPr lang="en-GB" dirty="0" smtClean="0"/>
              <a:t>Online collaborative &amp; social environments are full of information and interactions from many sources</a:t>
            </a:r>
          </a:p>
          <a:p>
            <a:pPr marL="0" indent="0">
              <a:buSzTx/>
              <a:buNone/>
            </a:pPr>
            <a:r>
              <a:rPr lang="en-GB" dirty="0" smtClean="0"/>
              <a:t>Users experience problems with:</a:t>
            </a:r>
          </a:p>
          <a:p>
            <a:pPr marL="792000" lvl="2" indent="-457200">
              <a:spcBef>
                <a:spcPts val="1800"/>
              </a:spcBef>
              <a:buSzPct val="100000"/>
              <a:buFont typeface="Arial" pitchFamily="34" charset="0"/>
              <a:buChar char="•"/>
            </a:pPr>
            <a:r>
              <a:rPr lang="en-GB" dirty="0" smtClean="0"/>
              <a:t>Finding the items that most interest them</a:t>
            </a:r>
          </a:p>
          <a:p>
            <a:pPr marL="792000" lvl="2" indent="-457200">
              <a:spcBef>
                <a:spcPts val="1800"/>
              </a:spcBef>
              <a:buSzPct val="100000"/>
              <a:buFont typeface="Arial" pitchFamily="34" charset="0"/>
              <a:buChar char="•"/>
            </a:pPr>
            <a:r>
              <a:rPr lang="en-GB" dirty="0" smtClean="0"/>
              <a:t>Locating useful and relevant information</a:t>
            </a:r>
          </a:p>
          <a:p>
            <a:pPr marL="792000" lvl="2" indent="-457200">
              <a:spcBef>
                <a:spcPts val="1800"/>
              </a:spcBef>
              <a:buSzPct val="100000"/>
              <a:buFont typeface="Arial" pitchFamily="34" charset="0"/>
              <a:buChar char="•"/>
            </a:pPr>
            <a:r>
              <a:rPr lang="en-GB" dirty="0" smtClean="0"/>
              <a:t>Being able to take timely action where needed</a:t>
            </a:r>
          </a:p>
          <a:p>
            <a:pPr marL="0" indent="0">
              <a:buSzTx/>
              <a:buNone/>
            </a:pPr>
            <a:r>
              <a:rPr lang="en-GB" dirty="0" smtClean="0"/>
              <a:t>We are using the Computer Supported Cooperative Work (CSCW) concept of “awareness” to formalise the problem</a:t>
            </a:r>
            <a:endParaRPr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73808" y="7059270"/>
            <a:ext cx="4226343" cy="2066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Rectangle 14"/>
          <p:cNvSpPr/>
          <p:nvPr/>
        </p:nvSpPr>
        <p:spPr>
          <a:xfrm>
            <a:off x="1173808" y="9125272"/>
            <a:ext cx="1296515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600" dirty="0" smtClean="0">
                <a:solidFill>
                  <a:schemeClr val="accent1"/>
                </a:solidFill>
              </a:rPr>
              <a:t>https://xkcd.com/1369/</a:t>
            </a:r>
            <a:endParaRPr lang="en-GB" sz="600" dirty="0">
              <a:solidFill>
                <a:schemeClr val="accent1"/>
              </a:solidFill>
            </a:endParaRPr>
          </a:p>
        </p:txBody>
      </p:sp>
      <p:sp>
        <p:nvSpPr>
          <p:cNvPr id="16" name="Visualisation of numerical information is a mature field…"/>
          <p:cNvSpPr txBox="1">
            <a:spLocks/>
          </p:cNvSpPr>
          <p:nvPr/>
        </p:nvSpPr>
        <p:spPr>
          <a:xfrm>
            <a:off x="6358384" y="6532984"/>
            <a:ext cx="5040560" cy="2916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0" marR="0" lvl="0" indent="0" algn="l" defTabSz="584200" rtl="0" eaLnBrk="1" fontAlgn="auto" latinLnBrk="0" hangingPunct="1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Calibri" pitchFamily="34" charset="0"/>
                <a:ea typeface="Helvetica Neue"/>
                <a:cs typeface="Calibri" pitchFamily="34" charset="0"/>
                <a:sym typeface="Helvetica Neue"/>
              </a:rPr>
              <a:t>We are looking at this problem in the context of both work and social computing</a:t>
            </a:r>
          </a:p>
        </p:txBody>
      </p:sp>
      <p:sp>
        <p:nvSpPr>
          <p:cNvPr id="16386" name="AutoShape 2" descr="Image result for twitter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1" name="Picture 10" descr="580b57fcd9996e24bc43c53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46816" y="2716560"/>
            <a:ext cx="1008112" cy="1008112"/>
          </a:xfrm>
          <a:prstGeom prst="rect">
            <a:avLst/>
          </a:prstGeom>
        </p:spPr>
      </p:pic>
      <p:pic>
        <p:nvPicPr>
          <p:cNvPr id="16389" name="Picture 5" descr="P:\PhD\Misc\CRCPGForum\2018\Presentation\email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094688" y="2788568"/>
            <a:ext cx="720080" cy="720080"/>
          </a:xfrm>
          <a:prstGeom prst="rect">
            <a:avLst/>
          </a:prstGeom>
          <a:noFill/>
        </p:spPr>
      </p:pic>
      <p:pic>
        <p:nvPicPr>
          <p:cNvPr id="16391" name="Picture 7" descr="P:\PhD\Misc\CRCPGForum\2018\Presentation\facebook_logos_PNG1975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614968" y="3004592"/>
            <a:ext cx="960108" cy="720080"/>
          </a:xfrm>
          <a:prstGeom prst="rect">
            <a:avLst/>
          </a:prstGeom>
          <a:noFill/>
        </p:spPr>
      </p:pic>
      <p:pic>
        <p:nvPicPr>
          <p:cNvPr id="16392" name="Picture 8" descr="P:\PhD\Misc\CRCPGForum\2018\Presentation\580b57fcd9996e24bc43c521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822880" y="4948808"/>
            <a:ext cx="720080" cy="720080"/>
          </a:xfrm>
          <a:prstGeom prst="rect">
            <a:avLst/>
          </a:prstGeom>
          <a:noFill/>
        </p:spPr>
      </p:pic>
      <p:pic>
        <p:nvPicPr>
          <p:cNvPr id="16394" name="Picture 10" descr="D:\Users\dmg\Downloads\5a355f067dee46.3828027015134471745158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526736" y="3940696"/>
            <a:ext cx="720080" cy="720080"/>
          </a:xfrm>
          <a:prstGeom prst="rect">
            <a:avLst/>
          </a:prstGeom>
          <a:noFill/>
        </p:spPr>
      </p:pic>
      <p:pic>
        <p:nvPicPr>
          <p:cNvPr id="16395" name="Picture 11" descr="D:\Users\dmg\Downloads\5847e9efcef1014c0b5e482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1830992" y="4372744"/>
            <a:ext cx="687451" cy="576064"/>
          </a:xfrm>
          <a:prstGeom prst="rect">
            <a:avLst/>
          </a:prstGeom>
          <a:noFill/>
        </p:spPr>
      </p:pic>
      <p:pic>
        <p:nvPicPr>
          <p:cNvPr id="16396" name="Picture 12" descr="D:\Users\dmg\Downloads\the-guardian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0750872" y="3796680"/>
            <a:ext cx="720080" cy="720080"/>
          </a:xfrm>
          <a:prstGeom prst="rect">
            <a:avLst/>
          </a:prstGeom>
          <a:noFill/>
        </p:spPr>
      </p:pic>
      <p:pic>
        <p:nvPicPr>
          <p:cNvPr id="16397" name="Picture 13" descr="D:\Users\dmg\Downloads\65d4900cce02f65dd2642b2517534751_icon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1830992" y="5452864"/>
            <a:ext cx="699467" cy="699467"/>
          </a:xfrm>
          <a:prstGeom prst="rect">
            <a:avLst/>
          </a:prstGeom>
          <a:noFill/>
        </p:spPr>
      </p:pic>
      <p:pic>
        <p:nvPicPr>
          <p:cNvPr id="16398" name="Picture 14" descr="D:\Users\dmg\Downloads\58e91afdeb97430e81906504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2047016" y="6532984"/>
            <a:ext cx="446981" cy="446981"/>
          </a:xfrm>
          <a:prstGeom prst="rect">
            <a:avLst/>
          </a:prstGeom>
          <a:noFill/>
        </p:spPr>
      </p:pic>
      <p:pic>
        <p:nvPicPr>
          <p:cNvPr id="16399" name="Picture 15" descr="D:\Users\dmg\Downloads\chat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942560" y="2860576"/>
            <a:ext cx="696243" cy="696243"/>
          </a:xfrm>
          <a:prstGeom prst="rect">
            <a:avLst/>
          </a:prstGeom>
          <a:noFill/>
        </p:spPr>
      </p:pic>
      <p:pic>
        <p:nvPicPr>
          <p:cNvPr id="16400" name="Picture 16" descr="D:\Users\dmg\Downloads\5a355bee9f5c99.7773311515134463826528 (1)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1758984" y="1924472"/>
            <a:ext cx="656779" cy="656779"/>
          </a:xfrm>
          <a:prstGeom prst="rect">
            <a:avLst/>
          </a:prstGeom>
          <a:noFill/>
        </p:spPr>
      </p:pic>
      <p:pic>
        <p:nvPicPr>
          <p:cNvPr id="16401" name="Picture 17" descr="D:\Users\dmg\Downloads\logo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1614968" y="1060376"/>
            <a:ext cx="586978" cy="586978"/>
          </a:xfrm>
          <a:prstGeom prst="rect">
            <a:avLst/>
          </a:prstGeom>
          <a:noFill/>
        </p:spPr>
      </p:pic>
      <p:pic>
        <p:nvPicPr>
          <p:cNvPr id="16402" name="Picture 18" descr="D:\Users\dmg\Downloads\sharepoint-icon-32022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1903000" y="7613104"/>
            <a:ext cx="606469" cy="509092"/>
          </a:xfrm>
          <a:prstGeom prst="rect">
            <a:avLst/>
          </a:prstGeom>
          <a:noFill/>
        </p:spPr>
      </p:pic>
      <p:pic>
        <p:nvPicPr>
          <p:cNvPr id="16403" name="Picture 19" descr="D:\Users\dmg\Downloads\sametime-icon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1470952" y="8549208"/>
            <a:ext cx="725414" cy="725414"/>
          </a:xfrm>
          <a:prstGeom prst="rect">
            <a:avLst/>
          </a:prstGeom>
          <a:noFill/>
        </p:spPr>
      </p:pic>
      <p:pic>
        <p:nvPicPr>
          <p:cNvPr id="16404" name="Picture 20" descr="P:\PhD\Misc\CRCPGForum\2018\Presentation\IBM-Connections-Logo-150x150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10390832" y="8333184"/>
            <a:ext cx="762546" cy="762546"/>
          </a:xfrm>
          <a:prstGeom prst="rect">
            <a:avLst/>
          </a:prstGeom>
          <a:noFill/>
        </p:spPr>
      </p:pic>
      <p:pic>
        <p:nvPicPr>
          <p:cNvPr id="16405" name="Picture 21" descr="P:\PhD\Misc\CRCPGForum\2018\Presentation\68747470733a2f2f7777772e69636f6e66696e6465722e636f6d2f646174612f69636f6e732f6f637469636f6e732f313032342f6d61726b2d6769746875622d3235362e706e67.png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10606856" y="6532984"/>
            <a:ext cx="576064" cy="576064"/>
          </a:xfrm>
          <a:prstGeom prst="rect">
            <a:avLst/>
          </a:prstGeom>
          <a:noFill/>
        </p:spPr>
      </p:pic>
      <p:pic>
        <p:nvPicPr>
          <p:cNvPr id="16406" name="Picture 22" descr="P:\PhD\Misc\CRCPGForum\2018\Presentation\Wikipedia-logo-v2.svg.png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9310712" y="8693224"/>
            <a:ext cx="735746" cy="671483"/>
          </a:xfrm>
          <a:prstGeom prst="rect">
            <a:avLst/>
          </a:prstGeom>
          <a:noFill/>
        </p:spPr>
      </p:pic>
      <p:pic>
        <p:nvPicPr>
          <p:cNvPr id="16407" name="Picture 23" descr="D:\Users\dmg\Downloads\plus.png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10750872" y="556320"/>
            <a:ext cx="460325" cy="460325"/>
          </a:xfrm>
          <a:prstGeom prst="rect">
            <a:avLst/>
          </a:prstGeom>
          <a:noFill/>
        </p:spPr>
      </p:pic>
      <p:pic>
        <p:nvPicPr>
          <p:cNvPr id="16408" name="Picture 24" descr="P:\PhD\Misc\CRCPGForum\2018\Presentation\2000px-Outlook.com_icon.svg.png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10606856" y="1564432"/>
            <a:ext cx="415983" cy="419935"/>
          </a:xfrm>
          <a:prstGeom prst="rect">
            <a:avLst/>
          </a:prstGeom>
          <a:noFill/>
        </p:spPr>
      </p:pic>
      <p:grpSp>
        <p:nvGrpSpPr>
          <p:cNvPr id="2" name="Group 39"/>
          <p:cNvGrpSpPr/>
          <p:nvPr/>
        </p:nvGrpSpPr>
        <p:grpSpPr>
          <a:xfrm>
            <a:off x="9382720" y="6532984"/>
            <a:ext cx="576064" cy="648072"/>
            <a:chOff x="-3938760" y="3724672"/>
            <a:chExt cx="720080" cy="793452"/>
          </a:xfrm>
        </p:grpSpPr>
        <p:sp>
          <p:nvSpPr>
            <p:cNvPr id="39" name="Oval 38"/>
            <p:cNvSpPr/>
            <p:nvPr/>
          </p:nvSpPr>
          <p:spPr>
            <a:xfrm>
              <a:off x="-3938760" y="3724672"/>
              <a:ext cx="720080" cy="793452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3000" b="0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16411" name="Picture 27" descr="P:\PhD\Misc\CRCPGForum\2018\Presentation\vulture_white.png"/>
            <p:cNvPicPr>
              <a:picLocks noChangeAspect="1" noChangeArrowheads="1"/>
            </p:cNvPicPr>
            <p:nvPr/>
          </p:nvPicPr>
          <p:blipFill>
            <a:blip r:embed="rId23" cstate="print"/>
            <a:srcRect/>
            <a:stretch>
              <a:fillRect/>
            </a:stretch>
          </p:blipFill>
          <p:spPr bwMode="auto">
            <a:xfrm>
              <a:off x="-3866753" y="3868688"/>
              <a:ext cx="622657" cy="504056"/>
            </a:xfrm>
            <a:prstGeom prst="rect">
              <a:avLst/>
            </a:prstGeom>
            <a:noFill/>
          </p:spPr>
        </p:pic>
      </p:grpSp>
      <p:pic>
        <p:nvPicPr>
          <p:cNvPr id="16412" name="Picture 28" descr="P:\PhD\Misc\CRCPGForum\2018\Presentation\97730afda90dfbc7682ceec67def0a1e.png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9742760" y="4948808"/>
            <a:ext cx="575278" cy="583010"/>
          </a:xfrm>
          <a:prstGeom prst="rect">
            <a:avLst/>
          </a:prstGeom>
          <a:noFill/>
        </p:spPr>
      </p:pic>
      <p:pic>
        <p:nvPicPr>
          <p:cNvPr id="16413" name="Picture 29" descr="P:\PhD\Misc\CRCPGForum\2018\Presentation\todoist-logo.png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8590632" y="4300736"/>
            <a:ext cx="457125" cy="456232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Intelligent input into text visualisation"/>
          <p:cNvSpPr txBox="1">
            <a:spLocks noGrp="1"/>
          </p:cNvSpPr>
          <p:nvPr>
            <p:ph type="title"/>
          </p:nvPr>
        </p:nvSpPr>
        <p:spPr>
          <a:xfrm>
            <a:off x="850900" y="-19744"/>
            <a:ext cx="11340132" cy="24384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Who and what do we trust?</a:t>
            </a:r>
            <a:endParaRPr dirty="0"/>
          </a:p>
        </p:txBody>
      </p:sp>
      <p:sp>
        <p:nvSpPr>
          <p:cNvPr id="221" name="Intelligence in this case could be human, or artificial…"/>
          <p:cNvSpPr txBox="1">
            <a:spLocks noGrp="1"/>
          </p:cNvSpPr>
          <p:nvPr>
            <p:ph type="body" sz="half" idx="1"/>
          </p:nvPr>
        </p:nvSpPr>
        <p:spPr>
          <a:xfrm>
            <a:off x="885776" y="1512168"/>
            <a:ext cx="7849840" cy="732507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GB" sz="3600" dirty="0" smtClean="0"/>
              <a:t>Algorithms are increasingly used to determine what we see and when</a:t>
            </a:r>
          </a:p>
          <a:p>
            <a:pPr>
              <a:buBlip>
                <a:blip r:embed="rId2"/>
              </a:buBlip>
            </a:pPr>
            <a:r>
              <a:rPr lang="en-GB" sz="3600" dirty="0" smtClean="0"/>
              <a:t>We don’t own or control these algorithms</a:t>
            </a:r>
          </a:p>
          <a:p>
            <a:pPr>
              <a:buBlip>
                <a:blip r:embed="rId2"/>
              </a:buBlip>
            </a:pPr>
            <a:r>
              <a:rPr lang="en-GB" sz="3600" dirty="0" smtClean="0"/>
              <a:t>Do we trust them?</a:t>
            </a:r>
          </a:p>
          <a:p>
            <a:pPr>
              <a:buBlip>
                <a:blip r:embed="rId2"/>
              </a:buBlip>
            </a:pPr>
            <a:r>
              <a:rPr lang="en-GB" sz="3600" dirty="0" smtClean="0"/>
              <a:t>Do they do a good job?</a:t>
            </a:r>
          </a:p>
          <a:p>
            <a:pPr>
              <a:buBlip>
                <a:blip r:embed="rId2"/>
              </a:buBlip>
            </a:pPr>
            <a:r>
              <a:rPr lang="en-GB" sz="3600" dirty="0" smtClean="0"/>
              <a:t>Could our own ones do better?</a:t>
            </a:r>
          </a:p>
          <a:p>
            <a:pPr>
              <a:buBlip>
                <a:blip r:embed="rId2"/>
              </a:buBlip>
            </a:pPr>
            <a:endParaRPr lang="en-GB" sz="4000" dirty="0" smtClean="0"/>
          </a:p>
        </p:txBody>
      </p:sp>
      <p:sp>
        <p:nvSpPr>
          <p:cNvPr id="6" name="Rounded Rectangular Callout 5"/>
          <p:cNvSpPr/>
          <p:nvPr/>
        </p:nvSpPr>
        <p:spPr>
          <a:xfrm>
            <a:off x="8806656" y="7685112"/>
            <a:ext cx="3096344" cy="1339374"/>
          </a:xfrm>
          <a:prstGeom prst="wedgeRoundRectCallout">
            <a:avLst/>
          </a:prstGeom>
          <a:blipFill rotWithShape="1">
            <a:blip r:embed="rId3" cstate="print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spc="0" normalizeH="0" baseline="0" dirty="0" smtClean="0">
                <a:ln>
                  <a:noFill/>
                </a:ln>
                <a:solidFill>
                  <a:srgbClr val="DEDEDE"/>
                </a:solidFill>
                <a:effectLst/>
                <a:uFillTx/>
                <a:latin typeface="Georgia" pitchFamily="18" charset="0"/>
                <a:ea typeface="Helvetica Neue"/>
                <a:cs typeface="Helvetica Neue"/>
                <a:sym typeface="Helvetica Neue"/>
              </a:rPr>
              <a:t>“The goal of News Feed is to show you the stories that matter most to you”</a:t>
            </a:r>
          </a:p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200" dirty="0" smtClean="0">
                <a:solidFill>
                  <a:srgbClr val="DEDEDE"/>
                </a:solidFill>
                <a:latin typeface="Georgia" pitchFamily="18" charset="0"/>
                <a:ea typeface="Helvetica Neue"/>
                <a:cs typeface="Helvetica Neue"/>
                <a:sym typeface="Helvetica Neue"/>
              </a:rPr>
              <a:t>-</a:t>
            </a:r>
            <a:r>
              <a:rPr kumimoji="0" lang="en-GB" sz="1200" b="0" i="0" u="none" strike="noStrike" cap="none" spc="0" normalizeH="0" baseline="0" dirty="0" smtClean="0">
                <a:ln>
                  <a:noFill/>
                </a:ln>
                <a:solidFill>
                  <a:srgbClr val="DEDEDE"/>
                </a:solidFill>
                <a:effectLst/>
                <a:uFillTx/>
                <a:latin typeface="Georgia" pitchFamily="18" charset="0"/>
                <a:ea typeface="Helvetica Neue"/>
                <a:cs typeface="Helvetica Neue"/>
                <a:sym typeface="Helvetica Neue"/>
              </a:rPr>
              <a:t> </a:t>
            </a:r>
            <a:r>
              <a:rPr kumimoji="0" lang="en-GB" sz="1200" b="0" i="0" u="none" strike="noStrike" cap="none" spc="0" normalizeH="0" baseline="0" dirty="0" err="1" smtClean="0">
                <a:ln>
                  <a:noFill/>
                </a:ln>
                <a:solidFill>
                  <a:srgbClr val="DEDEDE"/>
                </a:solidFill>
                <a:effectLst/>
                <a:uFillTx/>
                <a:latin typeface="Georgia" pitchFamily="18" charset="0"/>
                <a:ea typeface="Helvetica Neue"/>
                <a:cs typeface="Helvetica Neue"/>
                <a:sym typeface="Helvetica Neue"/>
              </a:rPr>
              <a:t>Facebook</a:t>
            </a:r>
            <a:endParaRPr kumimoji="0" lang="en-GB" sz="2400" b="0" i="0" u="none" strike="noStrike" cap="none" spc="0" normalizeH="0" baseline="0" dirty="0">
              <a:ln>
                <a:noFill/>
              </a:ln>
              <a:solidFill>
                <a:srgbClr val="DEDEDE"/>
              </a:solidFill>
              <a:effectLst/>
              <a:uFillTx/>
              <a:latin typeface="Georgia" pitchFamily="18" charset="0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50672" y="1833492"/>
            <a:ext cx="3337155" cy="5583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11614968" y="6946061"/>
            <a:ext cx="101149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200" b="1" i="1" dirty="0" smtClean="0">
                <a:solidFill>
                  <a:srgbClr val="FF0000"/>
                </a:solidFill>
                <a:latin typeface="Georgia" pitchFamily="18" charset="0"/>
              </a:rPr>
              <a:t>e</a:t>
            </a:r>
            <a:r>
              <a:rPr kumimoji="0" lang="en-GB" sz="3200" b="1" i="1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Georgia" pitchFamily="18" charset="0"/>
                <a:sym typeface="Helvetica Neue Bold Condensed"/>
              </a:rPr>
              <a:t>tc.!</a:t>
            </a:r>
            <a:endParaRPr kumimoji="0" lang="en-GB" sz="3200" b="1" i="1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Georgia" pitchFamily="18" charset="0"/>
              <a:sym typeface="Helvetica Neue Bold Condensed"/>
            </a:endParaRPr>
          </a:p>
        </p:txBody>
      </p:sp>
      <p:pic>
        <p:nvPicPr>
          <p:cNvPr id="1031" name="Picture 7" descr="https://compote.slate.com/images/aa439369-05fc-4535-a3d7-0baeacef4ce3.png?width=780&amp;height=520&amp;rect=1560x1040&amp;offset=0x0"/>
          <p:cNvPicPr>
            <a:picLocks noChangeAspect="1" noChangeArrowheads="1"/>
          </p:cNvPicPr>
          <p:nvPr/>
        </p:nvPicPr>
        <p:blipFill>
          <a:blip r:embed="rId5" cstate="print"/>
          <a:srcRect l="6785" t="17991" r="2109" b="26767"/>
          <a:stretch>
            <a:fillRect/>
          </a:stretch>
        </p:blipFill>
        <p:spPr bwMode="auto">
          <a:xfrm>
            <a:off x="525736" y="7701421"/>
            <a:ext cx="3672408" cy="1484499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453728" y="9156824"/>
            <a:ext cx="5863785" cy="2564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GB" sz="1000" dirty="0" smtClean="0">
                <a:solidFill>
                  <a:schemeClr val="accent1"/>
                </a:solidFill>
                <a:latin typeface="+mn-lt"/>
                <a:hlinkClick r:id="rId6"/>
              </a:rPr>
              <a:t>https://slate.com/technology/2018/06/i-left-facebook-for-10-days-and-facebook-did-not-let-me-forget-it.html</a:t>
            </a:r>
            <a:endParaRPr kumimoji="0" lang="en-GB" sz="10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j-ea"/>
              <a:cs typeface="+mj-cs"/>
              <a:sym typeface="Helvetica Neue Bold Condensed"/>
            </a:endParaRPr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78735" y="7568424"/>
            <a:ext cx="3251857" cy="1495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8" name="Picture 2" descr="X logo impaling twitter bird logo"/>
          <p:cNvPicPr>
            <a:picLocks noChangeAspect="1" noChangeArrowheads="1"/>
          </p:cNvPicPr>
          <p:nvPr/>
        </p:nvPicPr>
        <p:blipFill>
          <a:blip r:embed="rId8" cstate="print"/>
          <a:srcRect l="28616"/>
          <a:stretch>
            <a:fillRect/>
          </a:stretch>
        </p:blipFill>
        <p:spPr bwMode="auto">
          <a:xfrm rot="20966238">
            <a:off x="6057899" y="4288569"/>
            <a:ext cx="2409094" cy="1895460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Intelligent input into text visualisation"/>
          <p:cNvSpPr txBox="1">
            <a:spLocks noGrp="1"/>
          </p:cNvSpPr>
          <p:nvPr>
            <p:ph type="title"/>
          </p:nvPr>
        </p:nvSpPr>
        <p:spPr>
          <a:xfrm>
            <a:off x="237704" y="-19744"/>
            <a:ext cx="12457384" cy="24384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GB" dirty="0" smtClean="0"/>
              <a:t>How do we access information?</a:t>
            </a:r>
            <a:endParaRPr dirty="0"/>
          </a:p>
        </p:txBody>
      </p:sp>
      <p:sp>
        <p:nvSpPr>
          <p:cNvPr id="221" name="Intelligence in this case could be human, or artificial…"/>
          <p:cNvSpPr txBox="1">
            <a:spLocks noGrp="1"/>
          </p:cNvSpPr>
          <p:nvPr>
            <p:ph type="body" sz="half" idx="1"/>
          </p:nvPr>
        </p:nvSpPr>
        <p:spPr>
          <a:xfrm>
            <a:off x="885776" y="1996480"/>
            <a:ext cx="11305256" cy="684076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GB" sz="3600" dirty="0" smtClean="0"/>
              <a:t>Different services </a:t>
            </a:r>
            <a:r>
              <a:rPr lang="en-GB" sz="3600" dirty="0" smtClean="0"/>
              <a:t>usually </a:t>
            </a:r>
            <a:r>
              <a:rPr lang="en-GB" sz="3600" dirty="0" smtClean="0"/>
              <a:t>have their own user interfaces</a:t>
            </a:r>
          </a:p>
          <a:p>
            <a:pPr>
              <a:buBlip>
                <a:blip r:embed="rId2"/>
              </a:buBlip>
            </a:pPr>
            <a:r>
              <a:rPr lang="en-GB" sz="3600" dirty="0" smtClean="0"/>
              <a:t>Some </a:t>
            </a:r>
            <a:r>
              <a:rPr lang="en-GB" sz="3600" dirty="0" smtClean="0"/>
              <a:t>integrate with other things, </a:t>
            </a:r>
            <a:r>
              <a:rPr lang="en-GB" sz="3600" dirty="0" smtClean="0"/>
              <a:t>some do not</a:t>
            </a:r>
          </a:p>
          <a:p>
            <a:pPr>
              <a:buBlip>
                <a:blip r:embed="rId2"/>
              </a:buBlip>
            </a:pPr>
            <a:r>
              <a:rPr lang="en-GB" sz="3600" dirty="0" smtClean="0"/>
              <a:t>User </a:t>
            </a:r>
            <a:r>
              <a:rPr lang="en-GB" sz="3600" dirty="0" smtClean="0"/>
              <a:t>may not have choice in all the </a:t>
            </a:r>
            <a:r>
              <a:rPr lang="en-GB" sz="3600" dirty="0" smtClean="0"/>
              <a:t>information sources they </a:t>
            </a:r>
            <a:r>
              <a:rPr lang="en-GB" sz="3600" dirty="0" smtClean="0"/>
              <a:t>have to use</a:t>
            </a:r>
          </a:p>
          <a:p>
            <a:pPr>
              <a:buBlip>
                <a:blip r:embed="rId2"/>
              </a:buBlip>
            </a:pPr>
            <a:r>
              <a:rPr lang="en-GB" sz="3600" dirty="0" smtClean="0"/>
              <a:t>Diversity of interfaces adds to information overload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Information visualisation"/>
          <p:cNvSpPr txBox="1">
            <a:spLocks noGrp="1"/>
          </p:cNvSpPr>
          <p:nvPr>
            <p:ph type="title"/>
          </p:nvPr>
        </p:nvSpPr>
        <p:spPr>
          <a:xfrm>
            <a:off x="1041400" y="-12700"/>
            <a:ext cx="10922000" cy="24384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How might we fix this?</a:t>
            </a:r>
            <a:endParaRPr dirty="0"/>
          </a:p>
        </p:txBody>
      </p:sp>
      <p:sp>
        <p:nvSpPr>
          <p:cNvPr id="176" name="Visualisation of numerical information is a mature field…"/>
          <p:cNvSpPr txBox="1">
            <a:spLocks noGrp="1"/>
          </p:cNvSpPr>
          <p:nvPr>
            <p:ph type="body" sz="quarter" idx="1"/>
          </p:nvPr>
        </p:nvSpPr>
        <p:spPr>
          <a:xfrm>
            <a:off x="1173808" y="2428528"/>
            <a:ext cx="10757097" cy="676875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55600" indent="-252000">
              <a:buSzTx/>
              <a:buFont typeface="Arial" pitchFamily="34" charset="0"/>
              <a:buChar char="•"/>
            </a:pPr>
            <a:r>
              <a:rPr lang="en-GB" sz="3200" dirty="0" smtClean="0"/>
              <a:t>Can we reduce </a:t>
            </a:r>
            <a:r>
              <a:rPr lang="en-GB" sz="3200" dirty="0" smtClean="0"/>
              <a:t>the number of interfaces user has to interact with to get the information they </a:t>
            </a:r>
            <a:r>
              <a:rPr lang="en-GB" sz="3200" dirty="0" smtClean="0"/>
              <a:t>need/want?</a:t>
            </a:r>
            <a:endParaRPr lang="en-GB" sz="3200" dirty="0" smtClean="0"/>
          </a:p>
          <a:p>
            <a:pPr marL="355600" indent="-252000">
              <a:buSzTx/>
              <a:buFont typeface="Arial" pitchFamily="34" charset="0"/>
              <a:buChar char="•"/>
            </a:pPr>
            <a:r>
              <a:rPr lang="en-GB" sz="3200" dirty="0" smtClean="0"/>
              <a:t>Develop techniques to remove or reduce unwanted </a:t>
            </a:r>
            <a:r>
              <a:rPr lang="en-GB" sz="3200" dirty="0" smtClean="0"/>
              <a:t>content</a:t>
            </a:r>
            <a:endParaRPr lang="en-GB" sz="3200" dirty="0" smtClean="0"/>
          </a:p>
          <a:p>
            <a:pPr marL="355600" indent="-252000">
              <a:buSzTx/>
              <a:buFont typeface="Arial" pitchFamily="34" charset="0"/>
              <a:buChar char="•"/>
            </a:pPr>
            <a:r>
              <a:rPr lang="en-GB" sz="3200" dirty="0" smtClean="0"/>
              <a:t>Bring control of </a:t>
            </a:r>
            <a:r>
              <a:rPr lang="en-GB" sz="3200" dirty="0" smtClean="0"/>
              <a:t>into </a:t>
            </a:r>
            <a:r>
              <a:rPr lang="en-GB" sz="3200" dirty="0" smtClean="0"/>
              <a:t>the hands of the </a:t>
            </a:r>
            <a:r>
              <a:rPr lang="en-GB" sz="3200" i="1" dirty="0" smtClean="0"/>
              <a:t>user</a:t>
            </a:r>
            <a:r>
              <a:rPr lang="en-GB" sz="3200" dirty="0" smtClean="0"/>
              <a:t>, not the </a:t>
            </a:r>
            <a:r>
              <a:rPr lang="en-GB" sz="3200" i="1" dirty="0" smtClean="0"/>
              <a:t>provider</a:t>
            </a:r>
          </a:p>
          <a:p>
            <a:pPr marL="355600" indent="-252000">
              <a:buSzTx/>
              <a:buFont typeface="Arial" pitchFamily="34" charset="0"/>
              <a:buChar char="•"/>
            </a:pPr>
            <a:r>
              <a:rPr lang="en-GB" sz="3200" dirty="0" smtClean="0"/>
              <a:t>Utilise the delivery mechanisms that work best for the user (where and when they are)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Intelligent input into text visualisation"/>
          <p:cNvSpPr txBox="1">
            <a:spLocks noGrp="1"/>
          </p:cNvSpPr>
          <p:nvPr>
            <p:ph type="title"/>
          </p:nvPr>
        </p:nvSpPr>
        <p:spPr>
          <a:xfrm>
            <a:off x="850900" y="-19744"/>
            <a:ext cx="8357979" cy="24384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An awareness agent</a:t>
            </a:r>
            <a:endParaRPr dirty="0"/>
          </a:p>
        </p:txBody>
      </p:sp>
      <p:sp>
        <p:nvSpPr>
          <p:cNvPr id="221" name="Intelligence in this case could be human, or artificial…"/>
          <p:cNvSpPr txBox="1">
            <a:spLocks noGrp="1"/>
          </p:cNvSpPr>
          <p:nvPr>
            <p:ph type="body" sz="half" idx="1"/>
          </p:nvPr>
        </p:nvSpPr>
        <p:spPr>
          <a:xfrm>
            <a:off x="685583" y="1780456"/>
            <a:ext cx="8665155" cy="797314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sz="4300" dirty="0"/>
              <a:t>Autonomous agent acting on behalf of </a:t>
            </a:r>
            <a:r>
              <a:rPr lang="en-GB" sz="4300" dirty="0" smtClean="0"/>
              <a:t>the user that owns it</a:t>
            </a:r>
            <a:endParaRPr lang="en-GB" sz="4300" dirty="0"/>
          </a:p>
          <a:p>
            <a:pPr>
              <a:spcBef>
                <a:spcPts val="3600"/>
              </a:spcBef>
            </a:pPr>
            <a:r>
              <a:rPr lang="en-GB" sz="4300" dirty="0" smtClean="0"/>
              <a:t>Uses own AI models to prioritise and categorise content</a:t>
            </a:r>
          </a:p>
          <a:p>
            <a:pPr>
              <a:spcBef>
                <a:spcPts val="3600"/>
              </a:spcBef>
            </a:pPr>
            <a:r>
              <a:rPr lang="en-GB" sz="4300" dirty="0" smtClean="0"/>
              <a:t>Publish content via common interface</a:t>
            </a:r>
            <a:endParaRPr lang="en-GB" sz="4300" dirty="0"/>
          </a:p>
        </p:txBody>
      </p:sp>
      <p:pic>
        <p:nvPicPr>
          <p:cNvPr id="222" name="pasted-image.png" descr="pasted-image.png"/>
          <p:cNvPicPr>
            <a:picLocks noChangeAspect="1"/>
          </p:cNvPicPr>
          <p:nvPr/>
        </p:nvPicPr>
        <p:blipFill>
          <a:blip r:embed="rId3" cstate="print">
            <a:alphaModFix amt="74240"/>
          </a:blip>
          <a:stretch>
            <a:fillRect/>
          </a:stretch>
        </p:blipFill>
        <p:spPr>
          <a:xfrm>
            <a:off x="9544395" y="603577"/>
            <a:ext cx="3011818" cy="8580175"/>
          </a:xfrm>
          <a:prstGeom prst="rect">
            <a:avLst/>
          </a:prstGeom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319118" y="9106585"/>
            <a:ext cx="288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GB" sz="1600" smtClean="0">
                <a:solidFill>
                  <a:schemeClr val="tx2">
                    <a:lumMod val="75000"/>
                  </a:schemeClr>
                </a:solidFill>
              </a:rPr>
              <a:pPr/>
              <a:t>6</a:t>
            </a:fld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formation visualisation"/>
          <p:cNvSpPr txBox="1">
            <a:spLocks noGrp="1"/>
          </p:cNvSpPr>
          <p:nvPr>
            <p:ph type="title"/>
          </p:nvPr>
        </p:nvSpPr>
        <p:spPr>
          <a:xfrm>
            <a:off x="885775" y="-12700"/>
            <a:ext cx="11555097" cy="2438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sz="6000" dirty="0" smtClean="0"/>
              <a:t>Awareness Agent </a:t>
            </a:r>
            <a:r>
              <a:rPr lang="en-GB" sz="6000" dirty="0" smtClean="0"/>
              <a:t>prototype</a:t>
            </a:r>
            <a:endParaRPr sz="6000" dirty="0"/>
          </a:p>
        </p:txBody>
      </p:sp>
      <p:sp>
        <p:nvSpPr>
          <p:cNvPr id="16" name="Rectangle 15"/>
          <p:cNvSpPr/>
          <p:nvPr/>
        </p:nvSpPr>
        <p:spPr>
          <a:xfrm>
            <a:off x="12406343" y="9125635"/>
            <a:ext cx="288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GB" sz="1600" smtClean="0">
                <a:solidFill>
                  <a:schemeClr val="tx2">
                    <a:lumMod val="75000"/>
                  </a:schemeClr>
                </a:solidFill>
              </a:rPr>
              <a:pPr/>
              <a:t>7</a:t>
            </a:fld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Intelligence in this case could be human, or artificial…"/>
          <p:cNvSpPr txBox="1">
            <a:spLocks noGrp="1"/>
          </p:cNvSpPr>
          <p:nvPr>
            <p:ph type="body" sz="half" idx="1"/>
          </p:nvPr>
        </p:nvSpPr>
        <p:spPr>
          <a:xfrm>
            <a:off x="758559" y="2227059"/>
            <a:ext cx="11677285" cy="68407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44500" lvl="1">
              <a:spcBef>
                <a:spcPts val="2400"/>
              </a:spcBef>
            </a:pPr>
            <a:r>
              <a:rPr lang="en-GB" sz="3200" dirty="0" smtClean="0"/>
              <a:t>We are testing a simplified prototype of an Awareness Agent</a:t>
            </a:r>
            <a:endParaRPr lang="en-GB" sz="3200" dirty="0" smtClean="0"/>
          </a:p>
          <a:p>
            <a:pPr marL="444500" lvl="1">
              <a:spcBef>
                <a:spcPts val="2400"/>
              </a:spcBef>
            </a:pPr>
            <a:r>
              <a:rPr lang="en-GB" sz="3200" dirty="0" smtClean="0"/>
              <a:t>User can </a:t>
            </a:r>
            <a:r>
              <a:rPr lang="en-GB" sz="3200" dirty="0" smtClean="0"/>
              <a:t>manage and train their own </a:t>
            </a:r>
            <a:r>
              <a:rPr lang="en-GB" sz="3200" dirty="0" smtClean="0"/>
              <a:t>AI classifier models</a:t>
            </a:r>
          </a:p>
          <a:p>
            <a:pPr>
              <a:spcBef>
                <a:spcPts val="2400"/>
              </a:spcBef>
            </a:pPr>
            <a:r>
              <a:rPr lang="en-GB" sz="3200" dirty="0" smtClean="0"/>
              <a:t>The prototype </a:t>
            </a:r>
            <a:r>
              <a:rPr lang="en-GB" sz="3200" dirty="0" smtClean="0"/>
              <a:t>uses Slack to interact with user:</a:t>
            </a:r>
          </a:p>
          <a:p>
            <a:pPr lvl="1">
              <a:spcBef>
                <a:spcPts val="1200"/>
              </a:spcBef>
            </a:pPr>
            <a:r>
              <a:rPr lang="en-GB" sz="2400" dirty="0" smtClean="0"/>
              <a:t>Items are posted </a:t>
            </a:r>
            <a:r>
              <a:rPr lang="en-GB" sz="2400" dirty="0" smtClean="0"/>
              <a:t>to Slack channels</a:t>
            </a:r>
          </a:p>
          <a:p>
            <a:pPr lvl="1">
              <a:spcBef>
                <a:spcPts val="1200"/>
              </a:spcBef>
            </a:pPr>
            <a:r>
              <a:rPr lang="en-GB" sz="2400" dirty="0" smtClean="0"/>
              <a:t>Control the agent via Slack</a:t>
            </a:r>
          </a:p>
          <a:p>
            <a:pPr lvl="1">
              <a:spcBef>
                <a:spcPts val="1200"/>
              </a:spcBef>
            </a:pPr>
            <a:r>
              <a:rPr lang="en-GB" sz="2400" dirty="0" smtClean="0"/>
              <a:t>User </a:t>
            </a:r>
            <a:r>
              <a:rPr lang="en-GB" sz="2400" dirty="0" smtClean="0"/>
              <a:t>can give feedback (train the models) by interacting with posted Slack content</a:t>
            </a:r>
          </a:p>
          <a:p>
            <a:pPr>
              <a:spcBef>
                <a:spcPts val="2400"/>
              </a:spcBef>
            </a:pPr>
            <a:r>
              <a:rPr lang="en-GB" sz="3200" dirty="0" smtClean="0"/>
              <a:t>Limited in scope/functionality:</a:t>
            </a:r>
          </a:p>
          <a:p>
            <a:pPr lvl="1">
              <a:spcBef>
                <a:spcPts val="1200"/>
              </a:spcBef>
            </a:pPr>
            <a:r>
              <a:rPr lang="en-GB" sz="2400" dirty="0" smtClean="0"/>
              <a:t>Limited data sources supported</a:t>
            </a:r>
          </a:p>
          <a:p>
            <a:pPr lvl="1">
              <a:spcBef>
                <a:spcPts val="1200"/>
              </a:spcBef>
            </a:pPr>
            <a:r>
              <a:rPr lang="en-GB" sz="2400" dirty="0" smtClean="0"/>
              <a:t>Currently only understands ‘classification’ not time-based prioritisation</a:t>
            </a:r>
          </a:p>
          <a:p>
            <a:pPr lvl="1">
              <a:spcBef>
                <a:spcPts val="1200"/>
              </a:spcBef>
            </a:pPr>
            <a:r>
              <a:rPr lang="en-GB" sz="2400" dirty="0" smtClean="0"/>
              <a:t>Basic UI</a:t>
            </a:r>
            <a:endParaRPr lang="en-GB" sz="3200" dirty="0" smtClean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formation visualisation"/>
          <p:cNvSpPr txBox="1">
            <a:spLocks noGrp="1"/>
          </p:cNvSpPr>
          <p:nvPr>
            <p:ph type="title"/>
          </p:nvPr>
        </p:nvSpPr>
        <p:spPr>
          <a:xfrm>
            <a:off x="885776" y="-12700"/>
            <a:ext cx="10922000" cy="24384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Study design</a:t>
            </a:r>
            <a:endParaRPr dirty="0"/>
          </a:p>
        </p:txBody>
      </p:sp>
      <p:sp>
        <p:nvSpPr>
          <p:cNvPr id="16" name="Rectangle 15"/>
          <p:cNvSpPr/>
          <p:nvPr/>
        </p:nvSpPr>
        <p:spPr>
          <a:xfrm>
            <a:off x="12406343" y="9125635"/>
            <a:ext cx="288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GB" sz="1600" smtClean="0">
                <a:solidFill>
                  <a:schemeClr val="tx2">
                    <a:lumMod val="75000"/>
                  </a:schemeClr>
                </a:solidFill>
              </a:rPr>
              <a:pPr/>
              <a:t>8</a:t>
            </a:fld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Intelligence in this case could be human, or artificial…"/>
          <p:cNvSpPr txBox="1">
            <a:spLocks noGrp="1"/>
          </p:cNvSpPr>
          <p:nvPr>
            <p:ph type="body" sz="half" idx="1"/>
          </p:nvPr>
        </p:nvSpPr>
        <p:spPr>
          <a:xfrm>
            <a:off x="758559" y="2227059"/>
            <a:ext cx="11677285" cy="6840760"/>
          </a:xfrm>
          <a:prstGeom prst="rect">
            <a:avLst/>
          </a:prstGeom>
        </p:spPr>
        <p:txBody>
          <a:bodyPr>
            <a:noAutofit/>
          </a:bodyPr>
          <a:lstStyle/>
          <a:p>
            <a:pPr lvl="1">
              <a:spcBef>
                <a:spcPts val="2400"/>
              </a:spcBef>
            </a:pPr>
            <a:r>
              <a:rPr lang="en-GB" sz="3200" dirty="0" smtClean="0"/>
              <a:t>Participant and researcher collaborate to define:</a:t>
            </a:r>
          </a:p>
          <a:p>
            <a:pPr lvl="2">
              <a:spcBef>
                <a:spcPts val="2400"/>
              </a:spcBef>
            </a:pPr>
            <a:r>
              <a:rPr lang="en-GB" sz="3200" dirty="0" smtClean="0"/>
              <a:t>A set of AI models and classifications</a:t>
            </a:r>
          </a:p>
          <a:p>
            <a:pPr lvl="2">
              <a:spcBef>
                <a:spcPts val="2400"/>
              </a:spcBef>
            </a:pPr>
            <a:r>
              <a:rPr lang="en-GB" sz="3200" dirty="0" smtClean="0"/>
              <a:t>Synthetic and real content sources</a:t>
            </a:r>
          </a:p>
          <a:p>
            <a:pPr lvl="1">
              <a:spcBef>
                <a:spcPts val="2400"/>
              </a:spcBef>
            </a:pPr>
            <a:r>
              <a:rPr lang="en-GB" sz="3200" dirty="0" smtClean="0"/>
              <a:t>Participant trains the models as content comes in</a:t>
            </a:r>
          </a:p>
          <a:p>
            <a:pPr lvl="1">
              <a:spcBef>
                <a:spcPts val="2400"/>
              </a:spcBef>
            </a:pPr>
            <a:r>
              <a:rPr lang="en-GB" sz="3200" dirty="0" smtClean="0"/>
              <a:t>Study data is gathered automatically, with some short surveys</a:t>
            </a:r>
          </a:p>
          <a:p>
            <a:pPr lvl="1">
              <a:spcBef>
                <a:spcPts val="2400"/>
              </a:spcBef>
            </a:pPr>
            <a:r>
              <a:rPr lang="en-GB" sz="3200" dirty="0" smtClean="0"/>
              <a:t>Evaluation and feedback phase</a:t>
            </a:r>
            <a:endParaRPr lang="en-GB" sz="3200" dirty="0" smtClean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formation visualisation"/>
          <p:cNvSpPr txBox="1">
            <a:spLocks noGrp="1"/>
          </p:cNvSpPr>
          <p:nvPr>
            <p:ph type="title"/>
          </p:nvPr>
        </p:nvSpPr>
        <p:spPr>
          <a:xfrm>
            <a:off x="885776" y="-12700"/>
            <a:ext cx="10922000" cy="24384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Study stages - Initiate</a:t>
            </a:r>
            <a:endParaRPr dirty="0"/>
          </a:p>
        </p:txBody>
      </p:sp>
      <p:sp>
        <p:nvSpPr>
          <p:cNvPr id="16" name="Rectangle 15"/>
          <p:cNvSpPr/>
          <p:nvPr/>
        </p:nvSpPr>
        <p:spPr>
          <a:xfrm>
            <a:off x="12406343" y="9125635"/>
            <a:ext cx="288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GB" sz="1600" smtClean="0">
                <a:solidFill>
                  <a:schemeClr val="tx2">
                    <a:lumMod val="75000"/>
                  </a:schemeClr>
                </a:solidFill>
              </a:rPr>
              <a:pPr/>
              <a:t>9</a:t>
            </a:fld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Intelligence in this case could be human, or artificial…"/>
          <p:cNvSpPr txBox="1">
            <a:spLocks noGrp="1"/>
          </p:cNvSpPr>
          <p:nvPr>
            <p:ph type="body" sz="half" idx="1"/>
          </p:nvPr>
        </p:nvSpPr>
        <p:spPr>
          <a:xfrm>
            <a:off x="758559" y="2273417"/>
            <a:ext cx="11677285" cy="6794402"/>
          </a:xfrm>
          <a:prstGeom prst="rect">
            <a:avLst/>
          </a:prstGeom>
        </p:spPr>
        <p:txBody>
          <a:bodyPr>
            <a:noAutofit/>
          </a:bodyPr>
          <a:lstStyle/>
          <a:p>
            <a:pPr marL="444500" lvl="1">
              <a:spcBef>
                <a:spcPts val="2400"/>
              </a:spcBef>
            </a:pPr>
            <a:r>
              <a:rPr lang="en-GB" sz="3200" b="1" dirty="0" smtClean="0"/>
              <a:t>Day 1</a:t>
            </a:r>
            <a:r>
              <a:rPr lang="en-GB" sz="3200" dirty="0" smtClean="0"/>
              <a:t>: Go through this presentation and discuss any questions</a:t>
            </a:r>
          </a:p>
          <a:p>
            <a:pPr marL="444500" lvl="1">
              <a:spcBef>
                <a:spcPts val="2400"/>
              </a:spcBef>
            </a:pPr>
            <a:r>
              <a:rPr lang="en-GB" sz="3200" dirty="0" smtClean="0"/>
              <a:t>Technical onboarding</a:t>
            </a:r>
            <a:endParaRPr lang="en-GB" sz="3200" dirty="0" smtClean="0"/>
          </a:p>
          <a:p>
            <a:pPr marL="444500" lvl="1">
              <a:spcBef>
                <a:spcPts val="2400"/>
              </a:spcBef>
            </a:pPr>
            <a:r>
              <a:rPr lang="en-GB" sz="3200" dirty="0" smtClean="0"/>
              <a:t>Workshop the design of:</a:t>
            </a:r>
          </a:p>
          <a:p>
            <a:pPr marL="889000" lvl="2">
              <a:spcBef>
                <a:spcPts val="2400"/>
              </a:spcBef>
            </a:pPr>
            <a:r>
              <a:rPr lang="en-GB" sz="3200" dirty="0" smtClean="0"/>
              <a:t>AI models and classifications</a:t>
            </a:r>
          </a:p>
          <a:p>
            <a:pPr marL="889000" lvl="2">
              <a:spcBef>
                <a:spcPts val="2400"/>
              </a:spcBef>
            </a:pPr>
            <a:r>
              <a:rPr lang="en-GB" sz="3200" dirty="0" smtClean="0"/>
              <a:t>Synthetic data sources</a:t>
            </a:r>
          </a:p>
          <a:p>
            <a:pPr marL="889000" lvl="2">
              <a:spcBef>
                <a:spcPts val="2400"/>
              </a:spcBef>
            </a:pPr>
            <a:r>
              <a:rPr lang="en-GB" sz="3200" dirty="0" smtClean="0"/>
              <a:t>RSS feeds</a:t>
            </a:r>
          </a:p>
          <a:p>
            <a:pPr marL="444500" lvl="1">
              <a:spcBef>
                <a:spcPts val="2400"/>
              </a:spcBef>
            </a:pPr>
            <a:r>
              <a:rPr lang="en-GB" sz="3200" dirty="0" smtClean="0"/>
              <a:t>Researcher will take this away and complete study setup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ueprint">
  <a:themeElements>
    <a:clrScheme name="Custom 2">
      <a:dk1>
        <a:srgbClr val="AB7655"/>
      </a:dk1>
      <a:lt1>
        <a:srgbClr val="558AAB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70C0"/>
      </a:hlink>
      <a:folHlink>
        <a:srgbClr val="7030A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ueprint">
  <a:themeElements>
    <a:clrScheme name="Bluepri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46466</TotalTime>
  <Words>702</Words>
  <Application>Microsoft Office PowerPoint</Application>
  <PresentationFormat>Custom</PresentationFormat>
  <Paragraphs>96</Paragraphs>
  <Slides>13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Blueprint</vt:lpstr>
      <vt:lpstr>EVALUATING THE EFFECTIVENESS OF AN 'AWARENESS AGENT' IN MANAGING DIGITAL INFORMATION OVERLOAD  </vt:lpstr>
      <vt:lpstr>Too much information?</vt:lpstr>
      <vt:lpstr>Who and what do we trust?</vt:lpstr>
      <vt:lpstr>How do we access information?</vt:lpstr>
      <vt:lpstr>How might we fix this?</vt:lpstr>
      <vt:lpstr>An awareness agent</vt:lpstr>
      <vt:lpstr>Awareness Agent prototype</vt:lpstr>
      <vt:lpstr>Study design</vt:lpstr>
      <vt:lpstr>Study stages - Initiate</vt:lpstr>
      <vt:lpstr>Study stages – Phase 1</vt:lpstr>
      <vt:lpstr>Study stages – Phase 2</vt:lpstr>
      <vt:lpstr>Study stages – Phase 3</vt:lpstr>
      <vt:lpstr>Slide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Collaborative and Visual Techniques to Improve Understanding of Textual Information</dc:title>
  <dc:creator>David Goddard</dc:creator>
  <cp:lastModifiedBy>David Goddard</cp:lastModifiedBy>
  <cp:revision>2553</cp:revision>
  <dcterms:modified xsi:type="dcterms:W3CDTF">2024-01-17T08:11:44Z</dcterms:modified>
</cp:coreProperties>
</file>